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4"/>
  </p:sldMasterIdLst>
  <p:notesMasterIdLst>
    <p:notesMasterId r:id="rId25"/>
  </p:notesMasterIdLst>
  <p:handoutMasterIdLst>
    <p:handoutMasterId r:id="rId26"/>
  </p:handoutMasterIdLst>
  <p:sldIdLst>
    <p:sldId id="256" r:id="rId5"/>
    <p:sldId id="257" r:id="rId6"/>
    <p:sldId id="258" r:id="rId7"/>
    <p:sldId id="266" r:id="rId8"/>
    <p:sldId id="259" r:id="rId9"/>
    <p:sldId id="264" r:id="rId10"/>
    <p:sldId id="263" r:id="rId11"/>
    <p:sldId id="260" r:id="rId12"/>
    <p:sldId id="267" r:id="rId13"/>
    <p:sldId id="261" r:id="rId14"/>
    <p:sldId id="268" r:id="rId15"/>
    <p:sldId id="270" r:id="rId16"/>
    <p:sldId id="269" r:id="rId17"/>
    <p:sldId id="276" r:id="rId18"/>
    <p:sldId id="277" r:id="rId19"/>
    <p:sldId id="279" r:id="rId20"/>
    <p:sldId id="272" r:id="rId21"/>
    <p:sldId id="274" r:id="rId22"/>
    <p:sldId id="275"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3" autoAdjust="0"/>
    <p:restoredTop sz="66102" autoAdjust="0"/>
  </p:normalViewPr>
  <p:slideViewPr>
    <p:cSldViewPr>
      <p:cViewPr>
        <p:scale>
          <a:sx n="50" d="100"/>
          <a:sy n="50" d="100"/>
        </p:scale>
        <p:origin x="-1620" y="-90"/>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notesViewPr>
    <p:cSldViewPr>
      <p:cViewPr varScale="1">
        <p:scale>
          <a:sx n="38" d="100"/>
          <a:sy n="38" d="100"/>
        </p:scale>
        <p:origin x="-3030"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____Microsoft_Office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_________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________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_____________Microsoft_Office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style val="13"/>
  <c:chart>
    <c:title>
      <c:tx>
        <c:rich>
          <a:bodyPr/>
          <a:lstStyle/>
          <a:p>
            <a:pPr>
              <a:defRPr/>
            </a:pPr>
            <a:r>
              <a:rPr lang="el-GR" dirty="0" smtClean="0"/>
              <a:t>Εκτίμηση</a:t>
            </a:r>
            <a:r>
              <a:rPr lang="el-GR" baseline="0" dirty="0" smtClean="0"/>
              <a:t> σ</a:t>
            </a:r>
            <a:r>
              <a:rPr lang="el-GR" dirty="0" smtClean="0"/>
              <a:t>υνολικής περινομής </a:t>
            </a:r>
            <a:r>
              <a:rPr lang="el-GR" dirty="0"/>
              <a:t>στην αγορά</a:t>
            </a:r>
          </a:p>
        </c:rich>
      </c:tx>
      <c:layout/>
    </c:title>
    <c:plotArea>
      <c:layout/>
      <c:pieChart>
        <c:varyColors val="1"/>
        <c:ser>
          <c:idx val="0"/>
          <c:order val="0"/>
          <c:tx>
            <c:strRef>
              <c:f>Φύλλο1!$B$1</c:f>
              <c:strCache>
                <c:ptCount val="1"/>
                <c:pt idx="0">
                  <c:v>Συνολική περινομή στην αγορά</c:v>
                </c:pt>
              </c:strCache>
            </c:strRef>
          </c:tx>
          <c:dPt>
            <c:idx val="1"/>
            <c:explosion val="4"/>
          </c:dPt>
          <c:dLbls>
            <c:dLbl>
              <c:idx val="0"/>
              <c:layout>
                <c:manualLayout>
                  <c:x val="-0.18593819444444515"/>
                  <c:y val="-0.18560019841269879"/>
                </c:manualLayout>
              </c:layout>
              <c:tx>
                <c:rich>
                  <a:bodyPr/>
                  <a:lstStyle/>
                  <a:p>
                    <a:r>
                      <a:rPr lang="en-US" sz="3600"/>
                      <a:t>7</a:t>
                    </a:r>
                    <a:r>
                      <a:rPr lang="el-GR"/>
                      <a:t>0</a:t>
                    </a:r>
                    <a:r>
                      <a:rPr lang="en-US"/>
                      <a:t>%</a:t>
                    </a:r>
                  </a:p>
                </c:rich>
              </c:tx>
              <c:showPercent val="1"/>
            </c:dLbl>
            <c:dLbl>
              <c:idx val="1"/>
              <c:layout>
                <c:manualLayout>
                  <c:x val="0.14958111111111141"/>
                  <c:y val="0.16862837301587302"/>
                </c:manualLayout>
              </c:layout>
              <c:tx>
                <c:rich>
                  <a:bodyPr/>
                  <a:lstStyle/>
                  <a:p>
                    <a:r>
                      <a:rPr lang="el-GR" sz="3600"/>
                      <a:t>3</a:t>
                    </a:r>
                    <a:r>
                      <a:rPr lang="el-GR"/>
                      <a:t>0</a:t>
                    </a:r>
                    <a:r>
                      <a:rPr lang="en-US"/>
                      <a:t>%</a:t>
                    </a:r>
                  </a:p>
                </c:rich>
              </c:tx>
              <c:showPercent val="1"/>
            </c:dLbl>
            <c:txPr>
              <a:bodyPr/>
              <a:lstStyle/>
              <a:p>
                <a:pPr>
                  <a:defRPr sz="3600"/>
                </a:pPr>
                <a:endParaRPr lang="el-GR"/>
              </a:p>
            </c:txPr>
            <c:showPercent val="1"/>
            <c:showLeaderLines val="1"/>
          </c:dLbls>
          <c:cat>
            <c:strRef>
              <c:f>Φύλλο1!$A$2:$A$3</c:f>
              <c:strCache>
                <c:ptCount val="2"/>
                <c:pt idx="0">
                  <c:v>Περινομή μεγακοιναγών</c:v>
                </c:pt>
                <c:pt idx="1">
                  <c:v>Περινομή μικροκοιναγών</c:v>
                </c:pt>
              </c:strCache>
            </c:strRef>
          </c:cat>
          <c:val>
            <c:numRef>
              <c:f>Φύλλο1!$B$2:$B$3</c:f>
              <c:numCache>
                <c:formatCode>General</c:formatCode>
                <c:ptCount val="2"/>
                <c:pt idx="0">
                  <c:v>10</c:v>
                </c:pt>
                <c:pt idx="1">
                  <c:v>4</c:v>
                </c:pt>
              </c:numCache>
            </c:numRef>
          </c:val>
        </c:ser>
        <c:dLbls>
          <c:showPercent val="1"/>
        </c:dLbls>
        <c:firstSliceAng val="0"/>
      </c:pieChart>
    </c:plotArea>
    <c:legend>
      <c:legendPos val="r"/>
      <c:layout/>
      <c:txPr>
        <a:bodyPr/>
        <a:lstStyle/>
        <a:p>
          <a:pPr>
            <a:defRPr sz="2400"/>
          </a:pPr>
          <a:endParaRPr lang="el-GR"/>
        </a:p>
      </c:txPr>
    </c:legend>
    <c:plotVisOnly val="1"/>
  </c:chart>
  <c:txPr>
    <a:bodyPr/>
    <a:lstStyle/>
    <a:p>
      <a:pPr>
        <a:defRPr sz="1800"/>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style val="10"/>
  <c:chart>
    <c:title>
      <c:tx>
        <c:rich>
          <a:bodyPr/>
          <a:lstStyle/>
          <a:p>
            <a:pPr>
              <a:defRPr/>
            </a:pPr>
            <a:r>
              <a:rPr lang="el-GR" dirty="0" smtClean="0"/>
              <a:t>Σοσιαλιστική μεταβολή της περινομής</a:t>
            </a:r>
            <a:endParaRPr lang="el-GR" dirty="0"/>
          </a:p>
        </c:rich>
      </c:tx>
      <c:layout/>
    </c:title>
    <c:plotArea>
      <c:layout/>
      <c:pieChart>
        <c:varyColors val="1"/>
        <c:ser>
          <c:idx val="0"/>
          <c:order val="0"/>
          <c:tx>
            <c:strRef>
              <c:f>Φύλλο1!$B$1</c:f>
              <c:strCache>
                <c:ptCount val="1"/>
                <c:pt idx="0">
                  <c:v>Πωλήσεις</c:v>
                </c:pt>
              </c:strCache>
            </c:strRef>
          </c:tx>
          <c:dPt>
            <c:idx val="0"/>
            <c:explosion val="3"/>
          </c:dPt>
          <c:dLbls>
            <c:dLbl>
              <c:idx val="0"/>
              <c:layout>
                <c:manualLayout>
                  <c:x val="-0.1907785433070866"/>
                  <c:y val="4.6822588582677155E-2"/>
                </c:manualLayout>
              </c:layout>
              <c:showPercent val="1"/>
            </c:dLbl>
            <c:dLbl>
              <c:idx val="1"/>
              <c:layout>
                <c:manualLayout>
                  <c:x val="0.14435892388451438"/>
                  <c:y val="-3.1619094488189052E-2"/>
                </c:manualLayout>
              </c:layout>
              <c:showPercent val="1"/>
            </c:dLbl>
            <c:txPr>
              <a:bodyPr/>
              <a:lstStyle/>
              <a:p>
                <a:pPr>
                  <a:defRPr sz="3600"/>
                </a:pPr>
                <a:endParaRPr lang="el-GR"/>
              </a:p>
            </c:txPr>
            <c:showPercent val="1"/>
            <c:showLeaderLines val="1"/>
          </c:dLbls>
          <c:cat>
            <c:strRef>
              <c:f>Φύλλο1!$A$2:$A$3</c:f>
              <c:strCache>
                <c:ptCount val="2"/>
                <c:pt idx="0">
                  <c:v>Περινομή μεγακοιναγών</c:v>
                </c:pt>
                <c:pt idx="1">
                  <c:v>περινομή μικροκοιναγών</c:v>
                </c:pt>
              </c:strCache>
            </c:strRef>
          </c:cat>
          <c:val>
            <c:numRef>
              <c:f>Φύλλο1!$B$2:$B$3</c:f>
              <c:numCache>
                <c:formatCode>General</c:formatCode>
                <c:ptCount val="2"/>
                <c:pt idx="0">
                  <c:v>4</c:v>
                </c:pt>
                <c:pt idx="1">
                  <c:v>6</c:v>
                </c:pt>
              </c:numCache>
            </c:numRef>
          </c:val>
        </c:ser>
        <c:dLbls>
          <c:showPercent val="1"/>
        </c:dLbls>
        <c:firstSliceAng val="0"/>
      </c:pieChart>
    </c:plotArea>
    <c:legend>
      <c:legendPos val="r"/>
      <c:layout/>
      <c:txPr>
        <a:bodyPr/>
        <a:lstStyle/>
        <a:p>
          <a:pPr>
            <a:defRPr sz="2400"/>
          </a:pPr>
          <a:endParaRPr lang="el-GR"/>
        </a:p>
      </c:txPr>
    </c:legend>
    <c:plotVisOnly val="1"/>
  </c:chart>
  <c:txPr>
    <a:bodyPr/>
    <a:lstStyle/>
    <a:p>
      <a:pPr>
        <a:defRPr sz="1800"/>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l-GR"/>
  <c:chart>
    <c:title>
      <c:tx>
        <c:rich>
          <a:bodyPr/>
          <a:lstStyle/>
          <a:p>
            <a:pPr>
              <a:defRPr/>
            </a:pPr>
            <a:r>
              <a:rPr lang="el-GR" dirty="0"/>
              <a:t>Καπιταλιστική περινομή</a:t>
            </a:r>
          </a:p>
        </c:rich>
      </c:tx>
      <c:layout/>
    </c:title>
    <c:plotArea>
      <c:layout/>
      <c:lineChart>
        <c:grouping val="stacked"/>
        <c:ser>
          <c:idx val="0"/>
          <c:order val="0"/>
          <c:tx>
            <c:strRef>
              <c:f>Φύλλο1!$B$1</c:f>
              <c:strCache>
                <c:ptCount val="1"/>
                <c:pt idx="0">
                  <c:v>Σταθερό κόστος</c:v>
                </c:pt>
              </c:strCache>
            </c:strRef>
          </c:tx>
          <c:marker>
            <c:symbol val="none"/>
          </c:marker>
          <c:cat>
            <c:numRef>
              <c:f>Φύλλο1!$A$2:$A$11</c:f>
              <c:numCache>
                <c:formatCode>General</c:formatCode>
                <c:ptCount val="10"/>
                <c:pt idx="0">
                  <c:v>10</c:v>
                </c:pt>
                <c:pt idx="1">
                  <c:v>20</c:v>
                </c:pt>
                <c:pt idx="2">
                  <c:v>30</c:v>
                </c:pt>
                <c:pt idx="3">
                  <c:v>40</c:v>
                </c:pt>
                <c:pt idx="4">
                  <c:v>50</c:v>
                </c:pt>
                <c:pt idx="5">
                  <c:v>60</c:v>
                </c:pt>
                <c:pt idx="6">
                  <c:v>70</c:v>
                </c:pt>
                <c:pt idx="7">
                  <c:v>80</c:v>
                </c:pt>
                <c:pt idx="8">
                  <c:v>90</c:v>
                </c:pt>
                <c:pt idx="9">
                  <c:v>100</c:v>
                </c:pt>
              </c:numCache>
            </c:numRef>
          </c:cat>
          <c:val>
            <c:numRef>
              <c:f>Φύλλο1!$B$2:$B$11</c:f>
              <c:numCache>
                <c:formatCode>General</c:formatCode>
                <c:ptCount val="10"/>
                <c:pt idx="0">
                  <c:v>20</c:v>
                </c:pt>
                <c:pt idx="1">
                  <c:v>20</c:v>
                </c:pt>
                <c:pt idx="2">
                  <c:v>20</c:v>
                </c:pt>
                <c:pt idx="3">
                  <c:v>20</c:v>
                </c:pt>
                <c:pt idx="4">
                  <c:v>20</c:v>
                </c:pt>
                <c:pt idx="5">
                  <c:v>20</c:v>
                </c:pt>
                <c:pt idx="6">
                  <c:v>20</c:v>
                </c:pt>
                <c:pt idx="7">
                  <c:v>20</c:v>
                </c:pt>
                <c:pt idx="8">
                  <c:v>20</c:v>
                </c:pt>
                <c:pt idx="9">
                  <c:v>20</c:v>
                </c:pt>
              </c:numCache>
            </c:numRef>
          </c:val>
        </c:ser>
        <c:ser>
          <c:idx val="1"/>
          <c:order val="1"/>
          <c:tx>
            <c:strRef>
              <c:f>Φύλλο1!$C$1</c:f>
              <c:strCache>
                <c:ptCount val="1"/>
                <c:pt idx="0">
                  <c:v>Μ.κ. χωρίς περινομή</c:v>
                </c:pt>
              </c:strCache>
            </c:strRef>
          </c:tx>
          <c:marker>
            <c:symbol val="none"/>
          </c:marker>
          <c:cat>
            <c:numRef>
              <c:f>Φύλλο1!$A$2:$A$11</c:f>
              <c:numCache>
                <c:formatCode>General</c:formatCode>
                <c:ptCount val="10"/>
                <c:pt idx="0">
                  <c:v>10</c:v>
                </c:pt>
                <c:pt idx="1">
                  <c:v>20</c:v>
                </c:pt>
                <c:pt idx="2">
                  <c:v>30</c:v>
                </c:pt>
                <c:pt idx="3">
                  <c:v>40</c:v>
                </c:pt>
                <c:pt idx="4">
                  <c:v>50</c:v>
                </c:pt>
                <c:pt idx="5">
                  <c:v>60</c:v>
                </c:pt>
                <c:pt idx="6">
                  <c:v>70</c:v>
                </c:pt>
                <c:pt idx="7">
                  <c:v>80</c:v>
                </c:pt>
                <c:pt idx="8">
                  <c:v>90</c:v>
                </c:pt>
                <c:pt idx="9">
                  <c:v>100</c:v>
                </c:pt>
              </c:numCache>
            </c:numRef>
          </c:cat>
          <c:val>
            <c:numRef>
              <c:f>Φύλλο1!$C$2:$C$11</c:f>
              <c:numCache>
                <c:formatCode>General</c:formatCode>
                <c:ptCount val="10"/>
                <c:pt idx="0">
                  <c:v>0</c:v>
                </c:pt>
                <c:pt idx="1">
                  <c:v>4</c:v>
                </c:pt>
                <c:pt idx="2">
                  <c:v>8</c:v>
                </c:pt>
                <c:pt idx="3">
                  <c:v>12</c:v>
                </c:pt>
                <c:pt idx="4">
                  <c:v>16</c:v>
                </c:pt>
                <c:pt idx="5">
                  <c:v>20</c:v>
                </c:pt>
                <c:pt idx="6">
                  <c:v>24</c:v>
                </c:pt>
                <c:pt idx="7">
                  <c:v>28</c:v>
                </c:pt>
                <c:pt idx="8">
                  <c:v>32</c:v>
                </c:pt>
                <c:pt idx="9">
                  <c:v>36</c:v>
                </c:pt>
              </c:numCache>
            </c:numRef>
          </c:val>
        </c:ser>
        <c:ser>
          <c:idx val="2"/>
          <c:order val="2"/>
          <c:tx>
            <c:strRef>
              <c:f>Φύλλο1!$D$1</c:f>
              <c:strCache>
                <c:ptCount val="1"/>
                <c:pt idx="0">
                  <c:v>Μ.κ. με περινομή</c:v>
                </c:pt>
              </c:strCache>
            </c:strRef>
          </c:tx>
          <c:marker>
            <c:symbol val="none"/>
          </c:marker>
          <c:cat>
            <c:numRef>
              <c:f>Φύλλο1!$A$2:$A$11</c:f>
              <c:numCache>
                <c:formatCode>General</c:formatCode>
                <c:ptCount val="10"/>
                <c:pt idx="0">
                  <c:v>10</c:v>
                </c:pt>
                <c:pt idx="1">
                  <c:v>20</c:v>
                </c:pt>
                <c:pt idx="2">
                  <c:v>30</c:v>
                </c:pt>
                <c:pt idx="3">
                  <c:v>40</c:v>
                </c:pt>
                <c:pt idx="4">
                  <c:v>50</c:v>
                </c:pt>
                <c:pt idx="5">
                  <c:v>60</c:v>
                </c:pt>
                <c:pt idx="6">
                  <c:v>70</c:v>
                </c:pt>
                <c:pt idx="7">
                  <c:v>80</c:v>
                </c:pt>
                <c:pt idx="8">
                  <c:v>90</c:v>
                </c:pt>
                <c:pt idx="9">
                  <c:v>100</c:v>
                </c:pt>
              </c:numCache>
            </c:numRef>
          </c:cat>
          <c:val>
            <c:numRef>
              <c:f>Φύλλο1!$D$2:$D$11</c:f>
              <c:numCache>
                <c:formatCode>General</c:formatCode>
                <c:ptCount val="10"/>
                <c:pt idx="0">
                  <c:v>0</c:v>
                </c:pt>
                <c:pt idx="1">
                  <c:v>3</c:v>
                </c:pt>
                <c:pt idx="2">
                  <c:v>6</c:v>
                </c:pt>
                <c:pt idx="3">
                  <c:v>9</c:v>
                </c:pt>
                <c:pt idx="4">
                  <c:v>12</c:v>
                </c:pt>
                <c:pt idx="5">
                  <c:v>15</c:v>
                </c:pt>
                <c:pt idx="6">
                  <c:v>18</c:v>
                </c:pt>
                <c:pt idx="7">
                  <c:v>21</c:v>
                </c:pt>
                <c:pt idx="8">
                  <c:v>24</c:v>
                </c:pt>
                <c:pt idx="9">
                  <c:v>27</c:v>
                </c:pt>
              </c:numCache>
            </c:numRef>
          </c:val>
        </c:ser>
        <c:ser>
          <c:idx val="3"/>
          <c:order val="3"/>
          <c:tx>
            <c:strRef>
              <c:f>Φύλλο1!$E$1</c:f>
              <c:strCache>
                <c:ptCount val="1"/>
                <c:pt idx="0">
                  <c:v>Σ.έ. χωρίς περινομή</c:v>
                </c:pt>
              </c:strCache>
            </c:strRef>
          </c:tx>
          <c:marker>
            <c:symbol val="none"/>
          </c:marker>
          <c:cat>
            <c:numRef>
              <c:f>Φύλλο1!$A$2:$A$11</c:f>
              <c:numCache>
                <c:formatCode>General</c:formatCode>
                <c:ptCount val="10"/>
                <c:pt idx="0">
                  <c:v>10</c:v>
                </c:pt>
                <c:pt idx="1">
                  <c:v>20</c:v>
                </c:pt>
                <c:pt idx="2">
                  <c:v>30</c:v>
                </c:pt>
                <c:pt idx="3">
                  <c:v>40</c:v>
                </c:pt>
                <c:pt idx="4">
                  <c:v>50</c:v>
                </c:pt>
                <c:pt idx="5">
                  <c:v>60</c:v>
                </c:pt>
                <c:pt idx="6">
                  <c:v>70</c:v>
                </c:pt>
                <c:pt idx="7">
                  <c:v>80</c:v>
                </c:pt>
                <c:pt idx="8">
                  <c:v>90</c:v>
                </c:pt>
                <c:pt idx="9">
                  <c:v>100</c:v>
                </c:pt>
              </c:numCache>
            </c:numRef>
          </c:cat>
          <c:val>
            <c:numRef>
              <c:f>Φύλλο1!$E$2:$E$11</c:f>
              <c:numCache>
                <c:formatCode>General</c:formatCode>
                <c:ptCount val="10"/>
                <c:pt idx="0">
                  <c:v>-20</c:v>
                </c:pt>
                <c:pt idx="1">
                  <c:v>-10</c:v>
                </c:pt>
                <c:pt idx="2">
                  <c:v>0</c:v>
                </c:pt>
                <c:pt idx="3">
                  <c:v>10</c:v>
                </c:pt>
                <c:pt idx="4">
                  <c:v>20</c:v>
                </c:pt>
                <c:pt idx="5">
                  <c:v>30</c:v>
                </c:pt>
                <c:pt idx="6">
                  <c:v>40</c:v>
                </c:pt>
                <c:pt idx="7">
                  <c:v>50</c:v>
                </c:pt>
                <c:pt idx="8">
                  <c:v>60</c:v>
                </c:pt>
                <c:pt idx="9">
                  <c:v>70</c:v>
                </c:pt>
              </c:numCache>
            </c:numRef>
          </c:val>
        </c:ser>
        <c:ser>
          <c:idx val="4"/>
          <c:order val="4"/>
          <c:tx>
            <c:strRef>
              <c:f>Φύλλο1!$F$1</c:f>
              <c:strCache>
                <c:ptCount val="1"/>
                <c:pt idx="0">
                  <c:v>Σ.έ. με περινομή</c:v>
                </c:pt>
              </c:strCache>
            </c:strRef>
          </c:tx>
          <c:marker>
            <c:symbol val="none"/>
          </c:marker>
          <c:cat>
            <c:numRef>
              <c:f>Φύλλο1!$A$2:$A$11</c:f>
              <c:numCache>
                <c:formatCode>General</c:formatCode>
                <c:ptCount val="10"/>
                <c:pt idx="0">
                  <c:v>10</c:v>
                </c:pt>
                <c:pt idx="1">
                  <c:v>20</c:v>
                </c:pt>
                <c:pt idx="2">
                  <c:v>30</c:v>
                </c:pt>
                <c:pt idx="3">
                  <c:v>40</c:v>
                </c:pt>
                <c:pt idx="4">
                  <c:v>50</c:v>
                </c:pt>
                <c:pt idx="5">
                  <c:v>60</c:v>
                </c:pt>
                <c:pt idx="6">
                  <c:v>70</c:v>
                </c:pt>
                <c:pt idx="7">
                  <c:v>80</c:v>
                </c:pt>
                <c:pt idx="8">
                  <c:v>90</c:v>
                </c:pt>
                <c:pt idx="9">
                  <c:v>100</c:v>
                </c:pt>
              </c:numCache>
            </c:numRef>
          </c:cat>
          <c:val>
            <c:numRef>
              <c:f>Φύλλο1!$F$2:$F$11</c:f>
              <c:numCache>
                <c:formatCode>General</c:formatCode>
                <c:ptCount val="10"/>
                <c:pt idx="0">
                  <c:v>0</c:v>
                </c:pt>
                <c:pt idx="1">
                  <c:v>10</c:v>
                </c:pt>
                <c:pt idx="2">
                  <c:v>20</c:v>
                </c:pt>
                <c:pt idx="3">
                  <c:v>30</c:v>
                </c:pt>
                <c:pt idx="4">
                  <c:v>40</c:v>
                </c:pt>
                <c:pt idx="5">
                  <c:v>50</c:v>
                </c:pt>
                <c:pt idx="6">
                  <c:v>60</c:v>
                </c:pt>
                <c:pt idx="7">
                  <c:v>70</c:v>
                </c:pt>
                <c:pt idx="8">
                  <c:v>80</c:v>
                </c:pt>
                <c:pt idx="9">
                  <c:v>90</c:v>
                </c:pt>
              </c:numCache>
            </c:numRef>
          </c:val>
        </c:ser>
        <c:marker val="1"/>
        <c:axId val="65028864"/>
        <c:axId val="65159168"/>
      </c:lineChart>
      <c:catAx>
        <c:axId val="65028864"/>
        <c:scaling>
          <c:orientation val="minMax"/>
        </c:scaling>
        <c:axPos val="b"/>
        <c:numFmt formatCode="General" sourceLinked="1"/>
        <c:majorTickMark val="none"/>
        <c:tickLblPos val="nextTo"/>
        <c:crossAx val="65159168"/>
        <c:crosses val="autoZero"/>
        <c:auto val="1"/>
        <c:lblAlgn val="ctr"/>
        <c:lblOffset val="100"/>
      </c:catAx>
      <c:valAx>
        <c:axId val="65159168"/>
        <c:scaling>
          <c:orientation val="minMax"/>
        </c:scaling>
        <c:axPos val="l"/>
        <c:majorGridlines/>
        <c:title>
          <c:tx>
            <c:rich>
              <a:bodyPr/>
              <a:lstStyle/>
              <a:p>
                <a:pPr>
                  <a:defRPr/>
                </a:pPr>
                <a:r>
                  <a:rPr lang="el-GR"/>
                  <a:t>Κόστος και έσοδα</a:t>
                </a:r>
              </a:p>
            </c:rich>
          </c:tx>
          <c:layout/>
        </c:title>
        <c:numFmt formatCode="General" sourceLinked="1"/>
        <c:majorTickMark val="none"/>
        <c:tickLblPos val="nextTo"/>
        <c:crossAx val="65028864"/>
        <c:crosses val="autoZero"/>
        <c:crossBetween val="between"/>
      </c:valAx>
    </c:plotArea>
    <c:legend>
      <c:legendPos val="r"/>
      <c:layout/>
    </c:legend>
    <c:plotVisOnly val="1"/>
  </c:chart>
  <c:txPr>
    <a:bodyPr/>
    <a:lstStyle/>
    <a:p>
      <a:pPr>
        <a:defRPr sz="1800"/>
      </a:pPr>
      <a:endParaRPr lang="el-GR"/>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style val="10"/>
  <c:chart>
    <c:title>
      <c:tx>
        <c:rich>
          <a:bodyPr/>
          <a:lstStyle/>
          <a:p>
            <a:pPr algn="ctr">
              <a:defRPr/>
            </a:pPr>
            <a:r>
              <a:rPr lang="el-GR" dirty="0" smtClean="0"/>
              <a:t>Λίγοι μικροκοιναγοί,</a:t>
            </a:r>
            <a:r>
              <a:rPr lang="el-GR" baseline="0" dirty="0" smtClean="0"/>
              <a:t> κέρδη από</a:t>
            </a:r>
            <a:r>
              <a:rPr lang="el-GR" dirty="0" smtClean="0"/>
              <a:t> 9%</a:t>
            </a:r>
            <a:endParaRPr lang="el-GR" dirty="0"/>
          </a:p>
        </c:rich>
      </c:tx>
      <c:layout>
        <c:manualLayout>
          <c:xMode val="edge"/>
          <c:yMode val="edge"/>
          <c:x val="0.1905774134790528"/>
          <c:y val="0"/>
        </c:manualLayout>
      </c:layout>
    </c:title>
    <c:view3D>
      <c:rotX val="75"/>
      <c:perspective val="30"/>
    </c:view3D>
    <c:plotArea>
      <c:layout/>
      <c:pie3DChart>
        <c:varyColors val="1"/>
        <c:ser>
          <c:idx val="0"/>
          <c:order val="0"/>
          <c:tx>
            <c:strRef>
              <c:f>Φύλλο1!$B$1</c:f>
              <c:strCache>
                <c:ptCount val="1"/>
                <c:pt idx="0">
                  <c:v>Πωλήσεις</c:v>
                </c:pt>
              </c:strCache>
            </c:strRef>
          </c:tx>
          <c:explosion val="1"/>
          <c:dLbls>
            <c:dLbl>
              <c:idx val="0"/>
              <c:layout/>
              <c:tx>
                <c:rich>
                  <a:bodyPr/>
                  <a:lstStyle/>
                  <a:p>
                    <a:r>
                      <a:rPr lang="en-US" smtClean="0"/>
                      <a:t>6</a:t>
                    </a:r>
                    <a:r>
                      <a:rPr lang="el-GR" smtClean="0"/>
                      <a:t>4</a:t>
                    </a:r>
                    <a:r>
                      <a:rPr lang="en-US" smtClean="0"/>
                      <a:t>%</a:t>
                    </a:r>
                    <a:endParaRPr lang="en-US" dirty="0"/>
                  </a:p>
                </c:rich>
              </c:tx>
              <c:showPercent val="1"/>
            </c:dLbl>
            <c:dLbl>
              <c:idx val="1"/>
              <c:layout/>
              <c:tx>
                <c:rich>
                  <a:bodyPr/>
                  <a:lstStyle/>
                  <a:p>
                    <a:r>
                      <a:rPr lang="el-GR" smtClean="0"/>
                      <a:t>9</a:t>
                    </a:r>
                    <a:r>
                      <a:rPr lang="en-US" smtClean="0"/>
                      <a:t>%</a:t>
                    </a:r>
                    <a:endParaRPr lang="en-US"/>
                  </a:p>
                </c:rich>
              </c:tx>
              <c:showPercent val="1"/>
            </c:dLbl>
            <c:txPr>
              <a:bodyPr/>
              <a:lstStyle/>
              <a:p>
                <a:pPr>
                  <a:defRPr sz="2400"/>
                </a:pPr>
                <a:endParaRPr lang="el-GR"/>
              </a:p>
            </c:txPr>
            <c:showPercent val="1"/>
            <c:showLeaderLines val="1"/>
          </c:dLbls>
          <c:cat>
            <c:strRef>
              <c:f>Φύλλο1!$A$2:$A$6</c:f>
              <c:strCache>
                <c:ptCount val="5"/>
                <c:pt idx="0">
                  <c:v>2 Μεγακοιναγοί</c:v>
                </c:pt>
                <c:pt idx="1">
                  <c:v>1ος μικροκοιναγός</c:v>
                </c:pt>
                <c:pt idx="2">
                  <c:v>2ος μικροκοιναγός</c:v>
                </c:pt>
                <c:pt idx="3">
                  <c:v>3ος μικροκοιναγός</c:v>
                </c:pt>
                <c:pt idx="4">
                  <c:v>4ος μικροκοιναγός</c:v>
                </c:pt>
              </c:strCache>
            </c:strRef>
          </c:cat>
          <c:val>
            <c:numRef>
              <c:f>Φύλλο1!$B$2:$B$6</c:f>
              <c:numCache>
                <c:formatCode>General</c:formatCode>
                <c:ptCount val="5"/>
                <c:pt idx="0">
                  <c:v>60</c:v>
                </c:pt>
                <c:pt idx="1">
                  <c:v>9</c:v>
                </c:pt>
                <c:pt idx="2">
                  <c:v>9</c:v>
                </c:pt>
                <c:pt idx="3">
                  <c:v>9</c:v>
                </c:pt>
                <c:pt idx="4">
                  <c:v>9</c:v>
                </c:pt>
              </c:numCache>
            </c:numRef>
          </c:val>
        </c:ser>
        <c:dLbls>
          <c:showPercent val="1"/>
        </c:dLbls>
      </c:pie3DChart>
    </c:plotArea>
    <c:legend>
      <c:legendPos val="t"/>
      <c:legendEntry>
        <c:idx val="0"/>
        <c:txPr>
          <a:bodyPr/>
          <a:lstStyle/>
          <a:p>
            <a:pPr>
              <a:defRPr b="1">
                <a:solidFill>
                  <a:schemeClr val="accent2"/>
                </a:solidFill>
              </a:defRPr>
            </a:pPr>
            <a:endParaRPr lang="el-GR"/>
          </a:p>
        </c:txPr>
      </c:legendEntry>
      <c:layout/>
    </c:legend>
    <c:plotVisOnly val="1"/>
  </c:chart>
  <c:txPr>
    <a:bodyPr/>
    <a:lstStyle/>
    <a:p>
      <a:pPr>
        <a:defRPr sz="1800"/>
      </a:pPr>
      <a:endParaRPr lang="el-G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style val="13"/>
  <c:chart>
    <c:title>
      <c:tx>
        <c:rich>
          <a:bodyPr/>
          <a:lstStyle/>
          <a:p>
            <a:pPr>
              <a:defRPr/>
            </a:pPr>
            <a:r>
              <a:rPr lang="el-GR" baseline="0" dirty="0" smtClean="0"/>
              <a:t>Π</a:t>
            </a:r>
            <a:r>
              <a:rPr lang="el-GR" dirty="0" smtClean="0"/>
              <a:t>ολλοί μικροκοιναγοί,</a:t>
            </a:r>
            <a:r>
              <a:rPr lang="el-GR" baseline="0" dirty="0" smtClean="0"/>
              <a:t> κέρδη από</a:t>
            </a:r>
            <a:r>
              <a:rPr lang="el-GR" dirty="0" smtClean="0"/>
              <a:t> 6%</a:t>
            </a:r>
            <a:endParaRPr lang="el-GR" dirty="0"/>
          </a:p>
        </c:rich>
      </c:tx>
      <c:layout>
        <c:manualLayout>
          <c:xMode val="edge"/>
          <c:yMode val="edge"/>
          <c:x val="0.18876031144781152"/>
          <c:y val="1.511904761904762E-2"/>
        </c:manualLayout>
      </c:layout>
    </c:title>
    <c:view3D>
      <c:rotX val="30"/>
      <c:perspective val="30"/>
    </c:view3D>
    <c:plotArea>
      <c:layout/>
      <c:pie3DChart>
        <c:varyColors val="1"/>
        <c:ser>
          <c:idx val="0"/>
          <c:order val="0"/>
          <c:tx>
            <c:strRef>
              <c:f>Φύλλο1!$B$1</c:f>
              <c:strCache>
                <c:ptCount val="1"/>
                <c:pt idx="0">
                  <c:v>Πωλήσεις</c:v>
                </c:pt>
              </c:strCache>
            </c:strRef>
          </c:tx>
          <c:dLbls>
            <c:txPr>
              <a:bodyPr/>
              <a:lstStyle/>
              <a:p>
                <a:pPr>
                  <a:defRPr sz="2400"/>
                </a:pPr>
                <a:endParaRPr lang="el-GR"/>
              </a:p>
            </c:txPr>
            <c:showPercent val="1"/>
            <c:showLeaderLines val="1"/>
          </c:dLbls>
          <c:cat>
            <c:strRef>
              <c:f>Φύλλο1!$A$2:$A$8</c:f>
              <c:strCache>
                <c:ptCount val="7"/>
                <c:pt idx="0">
                  <c:v>2 Μεγακοιναγοί</c:v>
                </c:pt>
                <c:pt idx="1">
                  <c:v>1ος μικροκοιναγός</c:v>
                </c:pt>
                <c:pt idx="2">
                  <c:v>2ος μικροκοιναγός</c:v>
                </c:pt>
                <c:pt idx="3">
                  <c:v>3ος μικροκοιναγός</c:v>
                </c:pt>
                <c:pt idx="4">
                  <c:v>4ος μικροκοιναγός</c:v>
                </c:pt>
                <c:pt idx="5">
                  <c:v>5ος μικροκοιναγός</c:v>
                </c:pt>
                <c:pt idx="6">
                  <c:v>6ος μικροκοιναγός</c:v>
                </c:pt>
              </c:strCache>
            </c:strRef>
          </c:cat>
          <c:val>
            <c:numRef>
              <c:f>Φύλλο1!$B$2:$B$8</c:f>
              <c:numCache>
                <c:formatCode>General</c:formatCode>
                <c:ptCount val="7"/>
                <c:pt idx="0">
                  <c:v>6.4</c:v>
                </c:pt>
                <c:pt idx="1">
                  <c:v>0.60000000000000064</c:v>
                </c:pt>
                <c:pt idx="2">
                  <c:v>0.60000000000000064</c:v>
                </c:pt>
                <c:pt idx="3">
                  <c:v>0.60000000000000064</c:v>
                </c:pt>
                <c:pt idx="4">
                  <c:v>0.60000000000000064</c:v>
                </c:pt>
                <c:pt idx="5">
                  <c:v>0.60000000000000064</c:v>
                </c:pt>
                <c:pt idx="6">
                  <c:v>0.60000000000000064</c:v>
                </c:pt>
              </c:numCache>
            </c:numRef>
          </c:val>
        </c:ser>
        <c:dLbls>
          <c:showPercent val="1"/>
        </c:dLbls>
      </c:pie3DChart>
    </c:plotArea>
    <c:legend>
      <c:legendPos val="t"/>
      <c:legendEntry>
        <c:idx val="0"/>
        <c:txPr>
          <a:bodyPr/>
          <a:lstStyle/>
          <a:p>
            <a:pPr>
              <a:defRPr b="1">
                <a:solidFill>
                  <a:schemeClr val="accent2"/>
                </a:solidFill>
              </a:defRPr>
            </a:pPr>
            <a:endParaRPr lang="el-GR"/>
          </a:p>
        </c:txPr>
      </c:legendEntry>
      <c:layout/>
    </c:legend>
    <c:plotVisOnly val="1"/>
  </c:chart>
  <c:txPr>
    <a:bodyPr/>
    <a:lstStyle/>
    <a:p>
      <a:pPr>
        <a:defRPr sz="1800"/>
      </a:pPr>
      <a:endParaRPr lang="el-GR"/>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drawing1.xml><?xml version="1.0" encoding="utf-8"?>
<c:userShapes xmlns:c="http://schemas.openxmlformats.org/drawingml/2006/chart">
  <cdr:relSizeAnchor xmlns:cdr="http://schemas.openxmlformats.org/drawingml/2006/chartDrawing">
    <cdr:from>
      <cdr:x>0.12496</cdr:x>
      <cdr:y>0.52632</cdr:y>
    </cdr:from>
    <cdr:to>
      <cdr:x>0.30829</cdr:x>
      <cdr:y>0.59775</cdr:y>
    </cdr:to>
    <cdr:sp macro="" textlink="">
      <cdr:nvSpPr>
        <cdr:cNvPr id="2" name="1 - Επεξήγηση με γραμμή 1"/>
        <cdr:cNvSpPr/>
      </cdr:nvSpPr>
      <cdr:spPr>
        <a:xfrm xmlns:a="http://schemas.openxmlformats.org/drawingml/2006/main" flipH="1">
          <a:off x="1079640" y="2652638"/>
          <a:ext cx="1584000" cy="360000"/>
        </a:xfrm>
        <a:prstGeom xmlns:a="http://schemas.openxmlformats.org/drawingml/2006/main" prst="borderCallout1">
          <a:avLst>
            <a:gd name="adj1" fmla="val 95093"/>
            <a:gd name="adj2" fmla="val 76809"/>
            <a:gd name="adj3" fmla="val 420912"/>
            <a:gd name="adj4" fmla="val 59288"/>
          </a:avLst>
        </a:prstGeom>
        <a:solidFill xmlns:a="http://schemas.openxmlformats.org/drawingml/2006/main">
          <a:schemeClr val="accent3"/>
        </a:solidFill>
        <a:ln xmlns:a="http://schemas.openxmlformats.org/drawingml/2006/main" w="12700">
          <a:solidFill>
            <a:schemeClr val="accent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l-GR" sz="1800" dirty="0" smtClean="0">
              <a:solidFill>
                <a:schemeClr val="bg1"/>
              </a:solidFill>
            </a:rPr>
            <a:t>Νεκρό σημείο</a:t>
          </a:r>
          <a:endParaRPr lang="el-GR" sz="1800" dirty="0">
            <a:solidFill>
              <a:schemeClr val="bg1"/>
            </a:solidFill>
          </a:endParaRPr>
        </a:p>
      </cdr:txBody>
    </cdr:sp>
  </cdr:relSizeAnchor>
  <cdr:relSizeAnchor xmlns:cdr="http://schemas.openxmlformats.org/drawingml/2006/chartDrawing">
    <cdr:from>
      <cdr:x>0.12496</cdr:x>
      <cdr:y>0.6549</cdr:y>
    </cdr:from>
    <cdr:to>
      <cdr:x>0.30829</cdr:x>
      <cdr:y>0.72633</cdr:y>
    </cdr:to>
    <cdr:sp macro="" textlink="">
      <cdr:nvSpPr>
        <cdr:cNvPr id="3" name="1 - Επεξήγηση με γραμμή 1"/>
        <cdr:cNvSpPr/>
      </cdr:nvSpPr>
      <cdr:spPr>
        <a:xfrm xmlns:a="http://schemas.openxmlformats.org/drawingml/2006/main" flipH="1">
          <a:off x="1079640" y="3300710"/>
          <a:ext cx="1584000" cy="360000"/>
        </a:xfrm>
        <a:prstGeom xmlns:a="http://schemas.openxmlformats.org/drawingml/2006/main" prst="borderCallout1">
          <a:avLst>
            <a:gd name="adj1" fmla="val 89800"/>
            <a:gd name="adj2" fmla="val 50352"/>
            <a:gd name="adj3" fmla="val 235703"/>
            <a:gd name="adj4" fmla="val 43655"/>
          </a:avLst>
        </a:prstGeom>
        <a:solidFill xmlns:a="http://schemas.openxmlformats.org/drawingml/2006/main">
          <a:schemeClr val="accent2"/>
        </a:solidFill>
        <a:ln xmlns:a="http://schemas.openxmlformats.org/drawingml/2006/main" w="12700">
          <a:solidFill>
            <a:schemeClr val="accent2"/>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Arial"/>
            </a:defRPr>
          </a:lvl1pPr>
          <a:lvl2pPr marL="457200" indent="0">
            <a:defRPr sz="1100">
              <a:solidFill>
                <a:sysClr val="window" lastClr="FFFFFF"/>
              </a:solidFill>
              <a:latin typeface="Arial"/>
            </a:defRPr>
          </a:lvl2pPr>
          <a:lvl3pPr marL="914400" indent="0">
            <a:defRPr sz="1100">
              <a:solidFill>
                <a:sysClr val="window" lastClr="FFFFFF"/>
              </a:solidFill>
              <a:latin typeface="Arial"/>
            </a:defRPr>
          </a:lvl3pPr>
          <a:lvl4pPr marL="1371600" indent="0">
            <a:defRPr sz="1100">
              <a:solidFill>
                <a:sysClr val="window" lastClr="FFFFFF"/>
              </a:solidFill>
              <a:latin typeface="Arial"/>
            </a:defRPr>
          </a:lvl4pPr>
          <a:lvl5pPr marL="1828800" indent="0">
            <a:defRPr sz="1100">
              <a:solidFill>
                <a:sysClr val="window" lastClr="FFFFFF"/>
              </a:solidFill>
              <a:latin typeface="Arial"/>
            </a:defRPr>
          </a:lvl5pPr>
          <a:lvl6pPr marL="2286000" indent="0">
            <a:defRPr sz="1100">
              <a:solidFill>
                <a:sysClr val="window" lastClr="FFFFFF"/>
              </a:solidFill>
              <a:latin typeface="Arial"/>
            </a:defRPr>
          </a:lvl6pPr>
          <a:lvl7pPr marL="2743200" indent="0">
            <a:defRPr sz="1100">
              <a:solidFill>
                <a:sysClr val="window" lastClr="FFFFFF"/>
              </a:solidFill>
              <a:latin typeface="Arial"/>
            </a:defRPr>
          </a:lvl7pPr>
          <a:lvl8pPr marL="3200400" indent="0">
            <a:defRPr sz="1100">
              <a:solidFill>
                <a:sysClr val="window" lastClr="FFFFFF"/>
              </a:solidFill>
              <a:latin typeface="Arial"/>
            </a:defRPr>
          </a:lvl8pPr>
          <a:lvl9pPr marL="3657600" indent="0">
            <a:defRPr sz="1100">
              <a:solidFill>
                <a:sysClr val="window" lastClr="FFFFFF"/>
              </a:solidFill>
              <a:latin typeface="Arial"/>
            </a:defRPr>
          </a:lvl9pPr>
        </a:lstStyle>
        <a:p xmlns:a="http://schemas.openxmlformats.org/drawingml/2006/main">
          <a:r>
            <a:rPr lang="el-GR" sz="1800" dirty="0" smtClean="0">
              <a:solidFill>
                <a:sysClr val="window" lastClr="FFFFFF"/>
              </a:solidFill>
            </a:rPr>
            <a:t>Νεκρό σημείο</a:t>
          </a:r>
          <a:endParaRPr lang="el-GR" sz="1800" dirty="0">
            <a:solidFill>
              <a:sysClr val="window" lastClr="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n-US"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n-US" smtClean="0"/>
              <a:pPr/>
              <a:t>6/30/2017</a:t>
            </a:fld>
            <a:endParaRPr lang="en-US"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n-US"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n-US" smtClean="0"/>
              <a:pPr/>
              <a:t>‹#›</a:t>
            </a:fld>
            <a:endParaRPr lang="en-US"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n-US" smtClean="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n-US" smtClean="0"/>
              <a:pPr/>
              <a:t>6/30/2017</a:t>
            </a:fld>
            <a:endParaRPr lang="en-US" smtClean="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n-US" smtClean="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lang="en-US" smtClean="0"/>
              <a:pPr/>
              <a:t>‹#›</a:t>
            </a:fld>
            <a:endParaRPr lang="en-US" smtClean="0"/>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latin typeface="Arial" pitchFamily="34" charset="0"/>
                <a:cs typeface="Arial" pitchFamily="34" charset="0"/>
              </a:rPr>
              <a:t>Ορισμός της </a:t>
            </a:r>
            <a:r>
              <a:rPr lang="el-GR" b="1" dirty="0" smtClean="0">
                <a:latin typeface="Arial" pitchFamily="34" charset="0"/>
                <a:cs typeface="Arial" pitchFamily="34" charset="0"/>
              </a:rPr>
              <a:t>περινομής</a:t>
            </a:r>
            <a:r>
              <a:rPr lang="el-GR" dirty="0" smtClean="0">
                <a:latin typeface="Arial" pitchFamily="34" charset="0"/>
                <a:cs typeface="Arial" pitchFamily="34" charset="0"/>
              </a:rPr>
              <a:t> </a:t>
            </a:r>
            <a:r>
              <a:rPr lang="el-GR" sz="1200" dirty="0" smtClean="0">
                <a:solidFill>
                  <a:schemeClr val="tx2"/>
                </a:solidFill>
                <a:latin typeface="Arial" pitchFamily="34" charset="0"/>
                <a:cs typeface="Arial" pitchFamily="34" charset="0"/>
              </a:rPr>
              <a:t>(</a:t>
            </a:r>
            <a:r>
              <a:rPr lang="en-US" sz="1200" dirty="0" smtClean="0">
                <a:solidFill>
                  <a:schemeClr val="tx2"/>
                </a:solidFill>
                <a:latin typeface="Arial" pitchFamily="34" charset="0"/>
                <a:cs typeface="Arial" pitchFamily="34" charset="0"/>
              </a:rPr>
              <a:t>marketing</a:t>
            </a:r>
            <a:r>
              <a:rPr lang="el-GR" sz="1200" dirty="0" smtClean="0">
                <a:solidFill>
                  <a:schemeClr val="tx2"/>
                </a:solidFill>
                <a:latin typeface="Arial" pitchFamily="34" charset="0"/>
                <a:cs typeface="Arial" pitchFamily="34" charset="0"/>
              </a:rPr>
              <a:t>) </a:t>
            </a:r>
            <a:r>
              <a:rPr lang="el-GR" dirty="0" smtClean="0">
                <a:latin typeface="Arial" pitchFamily="34" charset="0"/>
                <a:cs typeface="Arial" pitchFamily="34" charset="0"/>
              </a:rPr>
              <a:t>και διερεύνηση</a:t>
            </a:r>
            <a:r>
              <a:rPr lang="el-GR" baseline="0" dirty="0" smtClean="0">
                <a:latin typeface="Arial" pitchFamily="34" charset="0"/>
                <a:cs typeface="Arial" pitchFamily="34" charset="0"/>
              </a:rPr>
              <a:t> του ρόλου της, στην καθημερινή λειτουργία της αγοράς. </a:t>
            </a:r>
          </a:p>
        </p:txBody>
      </p:sp>
      <p:sp>
        <p:nvSpPr>
          <p:cNvPr id="4" name="3 - Θέση αριθμού διαφάνειας"/>
          <p:cNvSpPr>
            <a:spLocks noGrp="1"/>
          </p:cNvSpPr>
          <p:nvPr>
            <p:ph type="sldNum" sz="quarter" idx="10"/>
          </p:nvPr>
        </p:nvSpPr>
        <p:spPr/>
        <p:txBody>
          <a:bodyPr/>
          <a:lstStyle/>
          <a:p>
            <a:fld id="{CA077768-21C8-4125-A345-258E48D2EED0}"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indent="457200" algn="just"/>
            <a:r>
              <a:rPr lang="el-GR" dirty="0" smtClean="0">
                <a:latin typeface="Arial" pitchFamily="34" charset="0"/>
                <a:cs typeface="Arial" pitchFamily="34" charset="0"/>
              </a:rPr>
              <a:t>Τι συμβαίνει</a:t>
            </a:r>
            <a:r>
              <a:rPr lang="el-GR" baseline="0" dirty="0" smtClean="0">
                <a:latin typeface="Arial" pitchFamily="34" charset="0"/>
                <a:cs typeface="Arial" pitchFamily="34" charset="0"/>
              </a:rPr>
              <a:t> </a:t>
            </a:r>
            <a:r>
              <a:rPr lang="el-GR" dirty="0" smtClean="0">
                <a:latin typeface="Arial" pitchFamily="34" charset="0"/>
                <a:cs typeface="Arial" pitchFamily="34" charset="0"/>
              </a:rPr>
              <a:t>όμως πραγματικά </a:t>
            </a:r>
            <a:r>
              <a:rPr lang="el-GR" baseline="0" dirty="0" smtClean="0">
                <a:latin typeface="Arial" pitchFamily="34" charset="0"/>
                <a:cs typeface="Arial" pitchFamily="34" charset="0"/>
              </a:rPr>
              <a:t>στην αγορά;</a:t>
            </a:r>
          </a:p>
          <a:p>
            <a:pPr indent="457200" algn="just"/>
            <a:r>
              <a:rPr lang="el-GR" dirty="0" smtClean="0">
                <a:latin typeface="Arial" pitchFamily="34" charset="0"/>
                <a:cs typeface="Arial" pitchFamily="34" charset="0"/>
              </a:rPr>
              <a:t>Όπως ήδη αναφέρθηκε λοιπόν, η περινομή</a:t>
            </a:r>
            <a:r>
              <a:rPr lang="el-GR" baseline="0" dirty="0" smtClean="0">
                <a:latin typeface="Arial" pitchFamily="34" charset="0"/>
                <a:cs typeface="Arial" pitchFamily="34" charset="0"/>
              </a:rPr>
              <a:t> είναι μία εξαιρετικά περίπλοκη διαδικασία και οι παράγοντες που θα πρέπει να λαμβάνονται πάντοτε υπόψη, κυριολεκτικά αναρίθμητοι! Επομένως ένας συνεπής περινόμος, γνωρίζει εκ των προτέρων πως η εργασία του, δεν υπάρχει καμία απολύτως περίπτωση να ανταποκριθεί στις απαιτήσεις οποιουδήποτε κοιναγού, καθόσον η βασική παραγγελία των κοιναγών είναι σχεδόν πάντοτε: </a:t>
            </a:r>
            <a:r>
              <a:rPr lang="el-GR" i="1" baseline="0" dirty="0" smtClean="0">
                <a:solidFill>
                  <a:schemeClr val="tx2"/>
                </a:solidFill>
                <a:latin typeface="Arial" pitchFamily="34" charset="0"/>
                <a:cs typeface="Arial" pitchFamily="34" charset="0"/>
              </a:rPr>
              <a:t>«</a:t>
            </a:r>
            <a:r>
              <a:rPr lang="el-GR" i="1" u="sng" baseline="0" dirty="0" smtClean="0">
                <a:solidFill>
                  <a:schemeClr val="tx2"/>
                </a:solidFill>
                <a:latin typeface="Arial" pitchFamily="34" charset="0"/>
                <a:cs typeface="Arial" pitchFamily="34" charset="0"/>
              </a:rPr>
              <a:t>το μεγαλύτερο δυνατό κέρδος, με το μικρότερο δυνατό κόστος</a:t>
            </a:r>
            <a:r>
              <a:rPr lang="el-GR" i="1" baseline="0" dirty="0" smtClean="0">
                <a:solidFill>
                  <a:schemeClr val="tx2"/>
                </a:solidFill>
                <a:latin typeface="Arial" pitchFamily="34" charset="0"/>
                <a:cs typeface="Arial" pitchFamily="34" charset="0"/>
              </a:rPr>
              <a:t>»</a:t>
            </a:r>
            <a:r>
              <a:rPr lang="el-GR" baseline="0" dirty="0" smtClean="0">
                <a:latin typeface="Arial" pitchFamily="34" charset="0"/>
                <a:cs typeface="Arial" pitchFamily="34" charset="0"/>
              </a:rPr>
              <a:t>. Κι αυτήν η εντολή, δεν ταιριάζει καθόλου, μα καθόλου στην σοβαρή περινομή! … </a:t>
            </a:r>
          </a:p>
          <a:p>
            <a:pPr indent="457200" algn="just"/>
            <a:r>
              <a:rPr lang="el-GR" baseline="0" dirty="0" smtClean="0">
                <a:latin typeface="Arial" pitchFamily="34" charset="0"/>
                <a:cs typeface="Arial" pitchFamily="34" charset="0"/>
              </a:rPr>
              <a:t>Επομένως η πιο αποτελεσματική περινομή, επιτυγχάνεται πάντοτε μονάχα από τους οικονομικούς κολοσσούς, ή έστω και τους οικονομικά ισχυρούς της αγοράς, οι οποίοι δύνανται να διαθέσουν και τα ανάλογα τεράστια κεφάλαια για μια σοβαρή και αξιόλογη περινομή, το κέρδος της οποίας φυσικά, όχι μόνο ξεπερνά εγγυημένα κατά πάρα πολύ το κόστος της, αλλά επιτυγχάνει και όλους τους λοιπούς στόχους! </a:t>
            </a:r>
          </a:p>
          <a:p>
            <a:pPr indent="457200" algn="just"/>
            <a:r>
              <a:rPr lang="el-GR" baseline="0" dirty="0" smtClean="0">
                <a:latin typeface="Arial" pitchFamily="34" charset="0"/>
                <a:cs typeface="Arial" pitchFamily="34" charset="0"/>
              </a:rPr>
              <a:t>Συνεπώς η αποτελεσματική περινομή, είναι κατά βάση, … </a:t>
            </a:r>
            <a:r>
              <a:rPr lang="el-GR" b="1" baseline="0" dirty="0" smtClean="0">
                <a:latin typeface="Arial" pitchFamily="34" charset="0"/>
                <a:cs typeface="Arial" pitchFamily="34" charset="0"/>
              </a:rPr>
              <a:t>μία καθαρά καπιταλιστική υπόθεση</a:t>
            </a:r>
            <a:r>
              <a:rPr lang="el-GR" baseline="0" dirty="0" smtClean="0">
                <a:latin typeface="Arial" pitchFamily="34" charset="0"/>
                <a:cs typeface="Arial" pitchFamily="34" charset="0"/>
              </a:rPr>
              <a:t>! … </a:t>
            </a:r>
            <a:endParaRPr lang="el-GR" dirty="0">
              <a:latin typeface="Arial" pitchFamily="34" charset="0"/>
              <a:cs typeface="Arial" pitchFamily="34" charset="0"/>
            </a:endParaRPr>
          </a:p>
        </p:txBody>
      </p:sp>
      <p:sp>
        <p:nvSpPr>
          <p:cNvPr id="4" name="3 - Θέση αριθμού διαφάνειας"/>
          <p:cNvSpPr>
            <a:spLocks noGrp="1"/>
          </p:cNvSpPr>
          <p:nvPr>
            <p:ph type="sldNum" sz="quarter" idx="10"/>
          </p:nvPr>
        </p:nvSpPr>
        <p:spPr/>
        <p:txBody>
          <a:bodyPr/>
          <a:lstStyle/>
          <a:p>
            <a:fld id="{CA077768-21C8-4125-A345-258E48D2EED0}"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indent="457200" algn="just"/>
            <a:r>
              <a:rPr lang="el-GR" sz="1200" dirty="0" smtClean="0">
                <a:latin typeface="Arial" pitchFamily="34" charset="0"/>
                <a:cs typeface="Arial" pitchFamily="34" charset="0"/>
              </a:rPr>
              <a:t>Παρ’ όλ’ αυτά όμως, η αγορά έχει κατακλυστεί από επαγγελματίες περινόμους</a:t>
            </a:r>
            <a:r>
              <a:rPr lang="el-GR" sz="1200" baseline="0" dirty="0" smtClean="0">
                <a:latin typeface="Arial" pitchFamily="34" charset="0"/>
                <a:cs typeface="Arial" pitchFamily="34" charset="0"/>
              </a:rPr>
              <a:t> και ανάλογες εταιρείες παροχής υπηρεσιών περινομής, ενώ ταυτόχρονα, αυξάνεται συνεχώς κι ο αριθμός των κοιναγών που υποκύπτουν στον πειρασμό των υπηρεσιών τους, αφού μπορούν πλέον αναλογικά, πολύ πιο εύκολα και ακόμη περισσότεροι να έχουν πρόσβαση σ’ αυτές. Επομένως εάν αυτή η σχέση, προκαλέσει κάποτε και την αναδιανομή των </a:t>
            </a:r>
            <a:r>
              <a:rPr lang="el-GR" sz="1200" baseline="0" dirty="0" smtClean="0">
                <a:effectLst/>
                <a:latin typeface="Arial" pitchFamily="34" charset="0"/>
                <a:cs typeface="Arial" pitchFamily="34" charset="0"/>
              </a:rPr>
              <a:t>συνολικών</a:t>
            </a:r>
            <a:r>
              <a:rPr lang="el-GR" sz="1200" baseline="0" dirty="0" smtClean="0">
                <a:latin typeface="Arial" pitchFamily="34" charset="0"/>
                <a:cs typeface="Arial" pitchFamily="34" charset="0"/>
              </a:rPr>
              <a:t> κεφαλαίων που διατίθενται στην αγορά για την συνολική περινομή και τα διαθέσιμα κεφάλαια των μικροκοιναγών, ξεπεράσουν τα διαθέσιμα κεφάλαια των μεγακοιναγών, τότε θα μπορέσουμε να μιλήσουμε πραγματικά με ασφάλεια, για την μεταβολή του αποκλειστικού καπιταλιστικού χαρακτήρα της περινομής (και πιθανόν ολόκληρου του συστήματος), σε … </a:t>
            </a:r>
            <a:r>
              <a:rPr lang="el-GR" sz="1200" b="1" baseline="0" dirty="0" smtClean="0">
                <a:latin typeface="Arial" pitchFamily="34" charset="0"/>
                <a:cs typeface="Arial" pitchFamily="34" charset="0"/>
              </a:rPr>
              <a:t>σοσιαλιστικό</a:t>
            </a:r>
            <a:r>
              <a:rPr lang="el-GR" sz="1200" baseline="0" dirty="0" smtClean="0">
                <a:latin typeface="Arial" pitchFamily="34" charset="0"/>
                <a:cs typeface="Arial" pitchFamily="34" charset="0"/>
              </a:rPr>
              <a:t>! … </a:t>
            </a:r>
          </a:p>
          <a:p>
            <a:pPr indent="457200" algn="just"/>
            <a:r>
              <a:rPr lang="el-GR" sz="1200" baseline="0" dirty="0" smtClean="0">
                <a:latin typeface="Arial" pitchFamily="34" charset="0"/>
                <a:cs typeface="Arial" pitchFamily="34" charset="0"/>
              </a:rPr>
              <a:t>Τούτο όμως είναι μάλλον πρακτικώς αδύνατον, καθόσον δεν υπάρχει τουλάχιστον μέχρι σήμερα, η οποιαδήποτε τεχνική δυνατότητα για την ακριβή καταμέτρηση της αναδιανομής των διαθεσίμων κεφαλαίων στην παγκόσμια, ή στην κατά περίπτωση παρατηρούμενη τοπική περινομή. Εντούτοις και μόνο από την παραπάνω σχέση, εκτιμάται πως η περινομή, διέρχεται ήδη μια πρωτόγονη σοσιαλιστική μετάλλαξη! … </a:t>
            </a:r>
            <a:endParaRPr lang="el-GR" sz="1200" dirty="0">
              <a:latin typeface="Arial" pitchFamily="34" charset="0"/>
              <a:cs typeface="Arial" pitchFamily="34" charset="0"/>
            </a:endParaRPr>
          </a:p>
        </p:txBody>
      </p:sp>
      <p:sp>
        <p:nvSpPr>
          <p:cNvPr id="4" name="3 - Θέση αριθμού διαφάνειας"/>
          <p:cNvSpPr>
            <a:spLocks noGrp="1"/>
          </p:cNvSpPr>
          <p:nvPr>
            <p:ph type="sldNum" sz="quarter" idx="10"/>
          </p:nvPr>
        </p:nvSpPr>
        <p:spPr/>
        <p:txBody>
          <a:bodyPr/>
          <a:lstStyle/>
          <a:p>
            <a:fld id="{CA077768-21C8-4125-A345-258E48D2EED0}"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indent="457200" algn="just"/>
            <a:r>
              <a:rPr lang="el-GR" dirty="0" smtClean="0">
                <a:latin typeface="Arial" pitchFamily="34" charset="0"/>
                <a:cs typeface="Arial" pitchFamily="34" charset="0"/>
              </a:rPr>
              <a:t>Ας επιχειρήσουμε τώρα μία πιο αναλυτική προσέγγιση της καπιταλιστικής περινομής στην στενή, οικονομική και εμπορική αγορά. Αυτή η προσέγγιση όμως, μπορεί να χρησιμοποιηθεί ευρύτερα ως αναλυτική μέθοδος </a:t>
            </a:r>
            <a:r>
              <a:rPr lang="el-GR" baseline="0" dirty="0" smtClean="0">
                <a:latin typeface="Arial" pitchFamily="34" charset="0"/>
                <a:cs typeface="Arial" pitchFamily="34" charset="0"/>
              </a:rPr>
              <a:t>και</a:t>
            </a:r>
            <a:r>
              <a:rPr lang="el-GR" dirty="0" smtClean="0">
                <a:latin typeface="Arial" pitchFamily="34" charset="0"/>
                <a:cs typeface="Arial" pitchFamily="34" charset="0"/>
              </a:rPr>
              <a:t> για κάθε άλλη έκφανση του</a:t>
            </a:r>
            <a:r>
              <a:rPr lang="el-GR" baseline="0" dirty="0" smtClean="0">
                <a:latin typeface="Arial" pitchFamily="34" charset="0"/>
                <a:cs typeface="Arial" pitchFamily="34" charset="0"/>
              </a:rPr>
              <a:t> </a:t>
            </a:r>
            <a:r>
              <a:rPr lang="el-GR" dirty="0" smtClean="0">
                <a:latin typeface="Arial" pitchFamily="34" charset="0"/>
                <a:cs typeface="Arial" pitchFamily="34" charset="0"/>
              </a:rPr>
              <a:t>καπιταλιστικού</a:t>
            </a:r>
            <a:r>
              <a:rPr lang="el-GR" baseline="0" dirty="0" smtClean="0">
                <a:latin typeface="Arial" pitchFamily="34" charset="0"/>
                <a:cs typeface="Arial" pitchFamily="34" charset="0"/>
              </a:rPr>
              <a:t> συστήματος. </a:t>
            </a:r>
            <a:endParaRPr lang="el-GR" dirty="0" smtClean="0">
              <a:latin typeface="Arial" pitchFamily="34" charset="0"/>
              <a:cs typeface="Arial" pitchFamily="34" charset="0"/>
            </a:endParaRPr>
          </a:p>
          <a:p>
            <a:pPr indent="457200" algn="just"/>
            <a:r>
              <a:rPr lang="el-GR" dirty="0" smtClean="0">
                <a:latin typeface="Arial" pitchFamily="34" charset="0"/>
                <a:cs typeface="Arial" pitchFamily="34" charset="0"/>
              </a:rPr>
              <a:t>Οι επιχειρηματίες μεγακυνηγοί λοιπόν, εφόσον διαθέτουν τεράστια κεφάλαια για περινομή, προφανώς έχουν την δυνατότητα ν’ απολαμβάνουν και την πολυτέλεια των πιο κερδοφόρων! Οπότε αναλογικά, καρπώνονται και το μεγαλύτερο οικονομικό κέρδος</a:t>
            </a:r>
            <a:r>
              <a:rPr lang="el-GR" baseline="0" dirty="0" smtClean="0">
                <a:latin typeface="Arial" pitchFamily="34" charset="0"/>
                <a:cs typeface="Arial" pitchFamily="34" charset="0"/>
              </a:rPr>
              <a:t> από την συνολική διακίνηση των προϊόντων και των υπηρεσιών στην αγορά. Δηλαδή και ουσιαστικά, απομυζούν όλο εκείνο το κέρδος της συνολικής περινομής από τους μικρομεσαίους κοιναγούς, που θα μπορούσαν εάν το αποχτούσαν, να το επενδύσουν στις επιχειρήσεις τους ή και σε αποτελεσματικότερες περινομές, κάτι που φυσικά θα προκαλούσε με την σειρά του, ακόμη μεγαλύτερη ζημία στους μεγακοιναγούς. </a:t>
            </a:r>
          </a:p>
          <a:p>
            <a:pPr indent="457200" algn="just"/>
            <a:r>
              <a:rPr lang="el-GR" baseline="0" dirty="0" smtClean="0">
                <a:latin typeface="Arial" pitchFamily="34" charset="0"/>
                <a:cs typeface="Arial" pitchFamily="34" charset="0"/>
              </a:rPr>
              <a:t>Κι έτσι απλά και … δημοκρατικά, ολόκληρο το μέγεθος της οικονομικής δραστηριότητας στην καπιταλιστική αγορά, ελέγχεται προκλητικά, ανισόρροπα και ανήθικα, από μια εξωφρενικά ελάχιστη μειοψηφία μεγακοιναγών καπιταλιστών!!! … </a:t>
            </a:r>
          </a:p>
        </p:txBody>
      </p:sp>
      <p:sp>
        <p:nvSpPr>
          <p:cNvPr id="4" name="3 - Θέση αριθμού διαφάνειας"/>
          <p:cNvSpPr>
            <a:spLocks noGrp="1"/>
          </p:cNvSpPr>
          <p:nvPr>
            <p:ph type="sldNum" sz="quarter" idx="10"/>
          </p:nvPr>
        </p:nvSpPr>
        <p:spPr/>
        <p:txBody>
          <a:bodyPr/>
          <a:lstStyle/>
          <a:p>
            <a:fld id="{CA077768-21C8-4125-A345-258E48D2EED0}"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indent="457200" algn="just"/>
            <a:r>
              <a:rPr lang="el-GR" baseline="0" dirty="0" smtClean="0">
                <a:latin typeface="Arial" pitchFamily="34" charset="0"/>
                <a:cs typeface="Arial" pitchFamily="34" charset="0"/>
              </a:rPr>
              <a:t>Επιπλέον σ’ αυτόν τον πρόστυχο ανταγωνισμό, συνδράμουν εις βάρος τους και χωρίς καν να το συνειδητοποιούν, ακόμη κι οι ίδιοι οι μικρομεσαίοι κοιναγοί! Κι αυτό συμβαίνει, με την όλο και αυξανόμενη καταφυγή τους στην άναρχη αξιοποίηση ευκαιριακών, αναξιόπιστων και φτηνών υπηρεσιών περινομής, αυτών ακριβώς που αναγκαστικά, τους επιτρέπουν και τα μικρά κεφάλαιά τους . Κι έτσι, όχι μόνο δεν είναι σε θέση να απειλήσουν ούτε κατ’ ελάχιστον την ασφαλή κερδοφορία των μεγακοιναγών, αλλ’ αντιθέτως, καθώς όλο και περισσότεροι μοιράζονται το ίδιο σταθερό σχεδόν κέρδος των μικρομεσαίων της αγοράς, τόσο μικρότερο είναι και το μερίδιο που αντιστοιχεί στον καθένα! </a:t>
            </a:r>
          </a:p>
          <a:p>
            <a:pPr indent="457200" algn="just"/>
            <a:r>
              <a:rPr lang="el-GR" baseline="0" dirty="0" smtClean="0">
                <a:latin typeface="Arial" pitchFamily="34" charset="0"/>
                <a:cs typeface="Arial" pitchFamily="34" charset="0"/>
              </a:rPr>
              <a:t>Κι έτσι παρατηρείται συστηματικά στον καπιταλισμό, οι ελάχιστοι μεγακοιναγοί που ελέγχουν κυριολεκτικά την λειτουργία της αγοράς, να ευνοούν συνεχώς και να παροτρύνουν με διάφορους τρόπους τους μικρομεσαίους κοιναγούς, να επενδύσουν όσο το δυνατόν περισσότερο σε αδόκιμες υπηρεσίες περινομής, έτσι ώστε από την μια ν’ αποδυναμώνονται από τα κεφάλαια τους που θα μπορούσαν να τα διαθέσουν επενδυτικά και χρήσιμα στις επιχειρήσεις τους κι από την άλλη, να περιέρχονται σε ακόμη δυσχερέστερη οικονομική κατάσταση, αφού οι επενδύσεις τους σε φτωχές και αμφιβόλου αποδοτικότητας υπηρεσίες περινομής, … </a:t>
            </a:r>
            <a:r>
              <a:rPr lang="el-GR" u="sng" baseline="0" dirty="0" smtClean="0">
                <a:latin typeface="Arial" pitchFamily="34" charset="0"/>
                <a:cs typeface="Arial" pitchFamily="34" charset="0"/>
              </a:rPr>
              <a:t>εγγυώνται και την σίγουρη αποτυχία τους</a:t>
            </a:r>
            <a:r>
              <a:rPr lang="el-GR" baseline="0" dirty="0" smtClean="0">
                <a:latin typeface="Arial" pitchFamily="34" charset="0"/>
                <a:cs typeface="Arial" pitchFamily="34" charset="0"/>
              </a:rPr>
              <a:t>!!! … </a:t>
            </a:r>
          </a:p>
        </p:txBody>
      </p:sp>
      <p:sp>
        <p:nvSpPr>
          <p:cNvPr id="4" name="3 - Θέση αριθμού διαφάνειας"/>
          <p:cNvSpPr>
            <a:spLocks noGrp="1"/>
          </p:cNvSpPr>
          <p:nvPr>
            <p:ph type="sldNum" sz="quarter" idx="10"/>
          </p:nvPr>
        </p:nvSpPr>
        <p:spPr/>
        <p:txBody>
          <a:bodyPr/>
          <a:lstStyle/>
          <a:p>
            <a:fld id="{CA077768-21C8-4125-A345-258E48D2EED0}"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indent="457200" algn="just">
              <a:buNone/>
            </a:pPr>
            <a:r>
              <a:rPr lang="el-GR" baseline="0" dirty="0" smtClean="0">
                <a:effectLst/>
                <a:latin typeface="Arial" pitchFamily="34" charset="0"/>
                <a:cs typeface="Arial" pitchFamily="34" charset="0"/>
              </a:rPr>
              <a:t>Αυτή η καπιταλιστική σχέση μεταξύ μικρομεσαίων κοιναγών και μεγακοιναγών, όσον αφορά την αναλογική κατανομή των κερδών τους στην αγορά όπως και ευρύτερα στην κοινωνία, αλλά και σε κάθε άλλη ανάλογη ή σχετική πτυχή του καπιταλιστικού συστήματος, δύναται να αποτυπωθεί ακόμα και με την μαθηματική σχέση: </a:t>
            </a:r>
            <a:r>
              <a:rPr lang="el-GR" b="1" baseline="0" dirty="0" smtClean="0">
                <a:effectLst/>
                <a:latin typeface="Arial" pitchFamily="34" charset="0"/>
                <a:cs typeface="Arial" pitchFamily="34" charset="0"/>
              </a:rPr>
              <a:t>ΜΚ / </a:t>
            </a:r>
            <a:r>
              <a:rPr lang="en-US" b="1" baseline="0" dirty="0" smtClean="0">
                <a:effectLst/>
                <a:latin typeface="Arial" pitchFamily="34" charset="0"/>
                <a:cs typeface="Arial" pitchFamily="34" charset="0"/>
              </a:rPr>
              <a:t>x</a:t>
            </a:r>
            <a:r>
              <a:rPr lang="el-GR" b="1" baseline="0" dirty="0" smtClean="0">
                <a:effectLst/>
                <a:latin typeface="Arial" pitchFamily="34" charset="0"/>
                <a:cs typeface="Arial" pitchFamily="34" charset="0"/>
              </a:rPr>
              <a:t> = (100 – μκ) / </a:t>
            </a:r>
            <a:r>
              <a:rPr lang="en-US" b="1" baseline="0" dirty="0" smtClean="0">
                <a:effectLst/>
                <a:latin typeface="Arial" pitchFamily="34" charset="0"/>
                <a:cs typeface="Arial" pitchFamily="34" charset="0"/>
              </a:rPr>
              <a:t>y</a:t>
            </a:r>
            <a:r>
              <a:rPr lang="el-GR" b="0" baseline="0" dirty="0" smtClean="0">
                <a:effectLst/>
                <a:latin typeface="Arial" pitchFamily="34" charset="0"/>
                <a:cs typeface="Arial" pitchFamily="34" charset="0"/>
              </a:rPr>
              <a:t> </a:t>
            </a:r>
            <a:r>
              <a:rPr lang="el-GR" baseline="0" dirty="0" smtClean="0">
                <a:effectLst/>
                <a:latin typeface="Arial" pitchFamily="34" charset="0"/>
                <a:cs typeface="Arial" pitchFamily="34" charset="0"/>
              </a:rPr>
              <a:t>όπου: </a:t>
            </a:r>
            <a:r>
              <a:rPr lang="el-GR" b="1" baseline="0" dirty="0" smtClean="0">
                <a:effectLst/>
                <a:latin typeface="Arial" pitchFamily="34" charset="0"/>
                <a:cs typeface="Arial" pitchFamily="34" charset="0"/>
              </a:rPr>
              <a:t>ΜΚ</a:t>
            </a:r>
            <a:r>
              <a:rPr lang="el-GR" baseline="0" dirty="0" smtClean="0">
                <a:effectLst/>
                <a:latin typeface="Arial" pitchFamily="34" charset="0"/>
                <a:cs typeface="Arial" pitchFamily="34" charset="0"/>
              </a:rPr>
              <a:t> το ποσοστό κέρδους των μεγακοιναγών και </a:t>
            </a:r>
            <a:r>
              <a:rPr lang="en-US" b="1" baseline="0" dirty="0" smtClean="0">
                <a:effectLst/>
                <a:latin typeface="Arial" pitchFamily="34" charset="0"/>
                <a:cs typeface="Arial" pitchFamily="34" charset="0"/>
              </a:rPr>
              <a:t>x</a:t>
            </a:r>
            <a:r>
              <a:rPr lang="el-GR" baseline="0" dirty="0" smtClean="0">
                <a:effectLst/>
                <a:latin typeface="Arial" pitchFamily="34" charset="0"/>
                <a:cs typeface="Arial" pitchFamily="34" charset="0"/>
              </a:rPr>
              <a:t> ο αριθμός τους, </a:t>
            </a:r>
            <a:r>
              <a:rPr lang="el-GR" b="1" baseline="0" dirty="0" smtClean="0">
                <a:effectLst/>
                <a:latin typeface="Arial" pitchFamily="34" charset="0"/>
                <a:cs typeface="Arial" pitchFamily="34" charset="0"/>
              </a:rPr>
              <a:t>100</a:t>
            </a:r>
            <a:r>
              <a:rPr lang="el-GR" baseline="0" dirty="0" smtClean="0">
                <a:effectLst/>
                <a:latin typeface="Arial" pitchFamily="34" charset="0"/>
                <a:cs typeface="Arial" pitchFamily="34" charset="0"/>
              </a:rPr>
              <a:t> οι συνολικές μονάδες κέρδους στην αγορά, </a:t>
            </a:r>
            <a:r>
              <a:rPr lang="el-GR" b="1" baseline="0" dirty="0" smtClean="0">
                <a:effectLst/>
                <a:latin typeface="Arial" pitchFamily="34" charset="0"/>
                <a:cs typeface="Arial" pitchFamily="34" charset="0"/>
              </a:rPr>
              <a:t>μκ</a:t>
            </a:r>
            <a:r>
              <a:rPr lang="el-GR" baseline="0" dirty="0" smtClean="0">
                <a:effectLst/>
                <a:latin typeface="Arial" pitchFamily="34" charset="0"/>
                <a:cs typeface="Arial" pitchFamily="34" charset="0"/>
              </a:rPr>
              <a:t> το ποσοστό κέρδους των μικρομεσαίων κοιναγών και </a:t>
            </a:r>
            <a:r>
              <a:rPr lang="en-US" b="1" baseline="0" dirty="0" smtClean="0">
                <a:effectLst/>
                <a:latin typeface="Arial" pitchFamily="34" charset="0"/>
                <a:cs typeface="Arial" pitchFamily="34" charset="0"/>
              </a:rPr>
              <a:t>y</a:t>
            </a:r>
            <a:r>
              <a:rPr lang="el-GR" baseline="0" dirty="0" smtClean="0">
                <a:effectLst/>
                <a:latin typeface="Arial" pitchFamily="34" charset="0"/>
                <a:cs typeface="Arial" pitchFamily="34" charset="0"/>
              </a:rPr>
              <a:t> ο αριθμός τους. </a:t>
            </a:r>
          </a:p>
          <a:p>
            <a:pPr indent="457200" algn="just">
              <a:buNone/>
            </a:pPr>
            <a:r>
              <a:rPr lang="el-GR" baseline="0" dirty="0" smtClean="0">
                <a:effectLst/>
                <a:latin typeface="Arial" pitchFamily="34" charset="0"/>
                <a:cs typeface="Arial" pitchFamily="34" charset="0"/>
              </a:rPr>
              <a:t>Άρα</a:t>
            </a:r>
            <a:r>
              <a:rPr lang="en-US" baseline="0" dirty="0" smtClean="0">
                <a:effectLst/>
                <a:latin typeface="Arial" pitchFamily="34" charset="0"/>
                <a:cs typeface="Arial" pitchFamily="34" charset="0"/>
              </a:rPr>
              <a:t> </a:t>
            </a:r>
            <a:r>
              <a:rPr lang="el-GR" baseline="0" dirty="0" smtClean="0">
                <a:effectLst/>
                <a:latin typeface="Arial" pitchFamily="34" charset="0"/>
                <a:cs typeface="Arial" pitchFamily="34" charset="0"/>
              </a:rPr>
              <a:t>στον </a:t>
            </a:r>
            <a:r>
              <a:rPr lang="el-GR" b="1" baseline="0" dirty="0" smtClean="0">
                <a:effectLst/>
                <a:latin typeface="Arial" pitchFamily="34" charset="0"/>
                <a:cs typeface="Arial" pitchFamily="34" charset="0"/>
              </a:rPr>
              <a:t>καπιταλισμό</a:t>
            </a:r>
            <a:r>
              <a:rPr lang="el-GR" baseline="0" dirty="0" smtClean="0">
                <a:effectLst/>
                <a:latin typeface="Arial" pitchFamily="34" charset="0"/>
                <a:cs typeface="Arial" pitchFamily="34" charset="0"/>
              </a:rPr>
              <a:t>, όσο μεγαλύτερο είναι το κέρδος των μεγακοιναγών</a:t>
            </a:r>
            <a:r>
              <a:rPr lang="en-US" baseline="0" dirty="0" smtClean="0">
                <a:effectLst/>
                <a:latin typeface="Arial" pitchFamily="34" charset="0"/>
                <a:cs typeface="Arial" pitchFamily="34" charset="0"/>
              </a:rPr>
              <a:t> </a:t>
            </a:r>
            <a:r>
              <a:rPr lang="el-GR" baseline="0" dirty="0" smtClean="0">
                <a:effectLst/>
                <a:latin typeface="Arial" pitchFamily="34" charset="0"/>
                <a:cs typeface="Arial" pitchFamily="34" charset="0"/>
              </a:rPr>
              <a:t>στην αγορά, τόσο</a:t>
            </a:r>
            <a:r>
              <a:rPr lang="en-US" baseline="0" dirty="0" smtClean="0">
                <a:effectLst/>
                <a:latin typeface="Arial" pitchFamily="34" charset="0"/>
                <a:cs typeface="Arial" pitchFamily="34" charset="0"/>
              </a:rPr>
              <a:t> </a:t>
            </a:r>
            <a:r>
              <a:rPr lang="el-GR" baseline="0" dirty="0" smtClean="0">
                <a:effectLst/>
                <a:latin typeface="Arial" pitchFamily="34" charset="0"/>
                <a:cs typeface="Arial" pitchFamily="34" charset="0"/>
              </a:rPr>
              <a:t>μικρότερο είναι των μικρομεσαίων κοιναγών. Κι όσο μεγαλύτερος ο αριθμός των μικρομεσαίων, άλλο τόσο μικρότερο και το κέρδος τους! </a:t>
            </a:r>
          </a:p>
          <a:p>
            <a:pPr indent="457200" algn="just">
              <a:buNone/>
            </a:pPr>
            <a:r>
              <a:rPr lang="el-GR" baseline="0" dirty="0" smtClean="0">
                <a:effectLst/>
                <a:latin typeface="Arial" pitchFamily="34" charset="0"/>
                <a:cs typeface="Arial" pitchFamily="34" charset="0"/>
              </a:rPr>
              <a:t>Συνεπώς η απόλυτη κοινωνική ισορροπία και η αταξική </a:t>
            </a:r>
            <a:r>
              <a:rPr lang="el-GR" b="1" baseline="0" dirty="0" smtClean="0">
                <a:effectLst/>
                <a:latin typeface="Arial" pitchFamily="34" charset="0"/>
                <a:cs typeface="Arial" pitchFamily="34" charset="0"/>
              </a:rPr>
              <a:t>σοσιαλιστική </a:t>
            </a:r>
            <a:r>
              <a:rPr lang="el-GR" baseline="0" dirty="0" smtClean="0">
                <a:effectLst/>
                <a:latin typeface="Arial" pitchFamily="34" charset="0"/>
                <a:cs typeface="Arial" pitchFamily="34" charset="0"/>
              </a:rPr>
              <a:t>κοινωνία, θα μπορούσαμε να πούμε ότι δύναται να διαμορφωθεί πραγματικά και αντικειμενικά, αποκλειστικώς και μόνο όταν, το ατομικό κέρδος των μεγακοιναγών, θα γίνει ίσο με το ατομικό κέρδος των μικρομεσαίων κοιναγών, οπότε και θα εξαφανιστούν όλες οι προηγούμενες ταξικές διαφορές! … </a:t>
            </a:r>
          </a:p>
        </p:txBody>
      </p:sp>
      <p:sp>
        <p:nvSpPr>
          <p:cNvPr id="4" name="3 - Θέση αριθμού διαφάνειας"/>
          <p:cNvSpPr>
            <a:spLocks noGrp="1"/>
          </p:cNvSpPr>
          <p:nvPr>
            <p:ph type="sldNum" sz="quarter" idx="10"/>
          </p:nvPr>
        </p:nvSpPr>
        <p:spPr/>
        <p:txBody>
          <a:bodyPr/>
          <a:lstStyle/>
          <a:p>
            <a:fld id="{CA077768-21C8-4125-A345-258E48D2EED0}"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pPr indent="457200" algn="just"/>
            <a:r>
              <a:rPr lang="el-GR" dirty="0" smtClean="0">
                <a:latin typeface="Arial" pitchFamily="34" charset="0"/>
                <a:cs typeface="Arial" pitchFamily="34" charset="0"/>
              </a:rPr>
              <a:t>Οποιαδήποτε σοσιαλιστική κοινωνία όμως, όπως όλες ανεξαιρέτως οι θρησκευτικές, οι πολιτικές, οι επαγγελματικές, οι πολιτισμικές κλπ, είναι θεωρητικές ουτοπίες</a:t>
            </a:r>
            <a:r>
              <a:rPr lang="el-GR" baseline="0" dirty="0" smtClean="0">
                <a:latin typeface="Arial" pitchFamily="34" charset="0"/>
                <a:cs typeface="Arial" pitchFamily="34" charset="0"/>
              </a:rPr>
              <a:t> και αντιμετωπίζονται αποκλειστικά και μόνο, ως φιλοσοφικά ζητούμενα</a:t>
            </a:r>
            <a:r>
              <a:rPr lang="el-GR" dirty="0" smtClean="0">
                <a:latin typeface="Arial" pitchFamily="34" charset="0"/>
                <a:cs typeface="Arial" pitchFamily="34" charset="0"/>
              </a:rPr>
              <a:t>, καθώς προϋποθέτουν και το ανάλογο υψηλό μορφωτικό επίπεδο</a:t>
            </a:r>
            <a:r>
              <a:rPr lang="el-GR" baseline="0" dirty="0" smtClean="0">
                <a:latin typeface="Arial" pitchFamily="34" charset="0"/>
                <a:cs typeface="Arial" pitchFamily="34" charset="0"/>
              </a:rPr>
              <a:t> όλων ανεξαιρέτως των μελών τους, ή τουλάχιστον οπωσδήποτε των ηγετικών τους ομάδων και των κοιναγών τους, τα οποία με ευθύνη και δικαιοσύνη θα μεριμνούν για το συμφέρον όλων. Και δυστυχώς τόσο μαζική και αλτρουϊστική μόρφωση στο ανθρώπινο γένος, ουδέποτε υπήρξε και μάλλον, ουδέποτε θα υπάρξει! </a:t>
            </a:r>
          </a:p>
          <a:p>
            <a:pPr indent="457200" algn="just"/>
            <a:r>
              <a:rPr lang="el-GR" baseline="0" dirty="0" smtClean="0">
                <a:latin typeface="Arial" pitchFamily="34" charset="0"/>
                <a:cs typeface="Arial" pitchFamily="34" charset="0"/>
              </a:rPr>
              <a:t>Επομένως το μόνο που μπορεί να αμβλύνει πρακτικά και αντικειμενικά τον υφιστάμενο φασιστικό και χυδαίο καπιταλισμό, δεν είναι το ουτοπικό αίτημα για μια άμεση δημιουργία αταξικής σοσιαλιστικής κοινωνίας, αλλά η καθοδήγηση των πολιτών σε μια </a:t>
            </a:r>
            <a:r>
              <a:rPr lang="el-GR" b="1" baseline="0" dirty="0" smtClean="0">
                <a:latin typeface="Arial" pitchFamily="34" charset="0"/>
                <a:cs typeface="Arial" pitchFamily="34" charset="0"/>
              </a:rPr>
              <a:t>μαζική σοσιαλιστική συμπεριφορά</a:t>
            </a:r>
            <a:r>
              <a:rPr lang="el-GR" b="0" baseline="0" dirty="0" smtClean="0">
                <a:latin typeface="Arial" pitchFamily="34" charset="0"/>
                <a:cs typeface="Arial" pitchFamily="34" charset="0"/>
              </a:rPr>
              <a:t>. Μια συμπεριφορά που ναι μεν δεν θα ανατρέψει άμεσα τον καπιταλισμό, πλην όμως θα δημιουργήσει εκείνο το δυναμικό και πραγματικό εξουσιαστικό κοινωνικό κίνημα, που θα ελέγχει και θα εξουσιάζει πραγματικά και κυρίως αποτελεσματικά</a:t>
            </a:r>
            <a:r>
              <a:rPr lang="en-US" b="0" baseline="0" dirty="0" smtClean="0">
                <a:latin typeface="Arial" pitchFamily="34" charset="0"/>
                <a:cs typeface="Arial" pitchFamily="34" charset="0"/>
              </a:rPr>
              <a:t>,</a:t>
            </a:r>
            <a:r>
              <a:rPr lang="el-GR" b="0" baseline="0" dirty="0" smtClean="0">
                <a:latin typeface="Arial" pitchFamily="34" charset="0"/>
                <a:cs typeface="Arial" pitchFamily="34" charset="0"/>
              </a:rPr>
              <a:t> το καπιταλιστικό </a:t>
            </a:r>
            <a:r>
              <a:rPr lang="en-US" b="0" baseline="0" dirty="0" smtClean="0">
                <a:latin typeface="Arial" pitchFamily="34" charset="0"/>
                <a:cs typeface="Arial" pitchFamily="34" charset="0"/>
              </a:rPr>
              <a:t>status! </a:t>
            </a:r>
            <a:endParaRPr lang="el-GR" b="0" baseline="0" dirty="0" smtClean="0">
              <a:latin typeface="Arial" pitchFamily="34" charset="0"/>
              <a:cs typeface="Arial" pitchFamily="34" charset="0"/>
            </a:endParaRPr>
          </a:p>
          <a:p>
            <a:pPr marL="0" marR="0" indent="457200" algn="just" defTabSz="914400" rtl="0" eaLnBrk="1" fontAlgn="auto" latinLnBrk="0" hangingPunct="1">
              <a:lnSpc>
                <a:spcPct val="100000"/>
              </a:lnSpc>
              <a:spcBef>
                <a:spcPts val="0"/>
              </a:spcBef>
              <a:spcAft>
                <a:spcPts val="0"/>
              </a:spcAft>
              <a:buClrTx/>
              <a:buSzTx/>
              <a:buFontTx/>
              <a:buNone/>
              <a:tabLst/>
              <a:defRPr/>
            </a:pPr>
            <a:r>
              <a:rPr lang="el-GR" dirty="0" smtClean="0">
                <a:latin typeface="Arial" pitchFamily="34" charset="0"/>
                <a:cs typeface="Arial" pitchFamily="34" charset="0"/>
              </a:rPr>
              <a:t>Και ειδικότερα</a:t>
            </a:r>
            <a:r>
              <a:rPr lang="el-GR" baseline="0" dirty="0" smtClean="0">
                <a:latin typeface="Arial" pitchFamily="34" charset="0"/>
                <a:cs typeface="Arial" pitchFamily="34" charset="0"/>
              </a:rPr>
              <a:t> στην αγορά, η σοσιαλιστική συμπεριφορά θα μπορούσε ίσως να καλλιεργηθεί και ν’ αναπτυχθεί ταχύτατα, με μια πραγματικά επιθετική εκπαιδευτική πολιτική, με κατευθυντήριο άξονα την ανάδειξη των ελαττωματικών και ανήθικων στοιχείων στην πρακτική λειτουργικότητα του καπιταλισμού και στον άμεσο αντίκτυπο που έχουν αυτά, στην απλή καθημερινότητα των πολιτών. Οπότε οι πολίτες θα αναζητήσουν από μόνοι τους και θα επιβάλλουν τελικά, την δέουσα και την πιο χρηστική πολιτική στην καθημερινή πρακτική. </a:t>
            </a:r>
          </a:p>
        </p:txBody>
      </p:sp>
      <p:sp>
        <p:nvSpPr>
          <p:cNvPr id="4" name="3 - Θέση αριθμού διαφάνειας"/>
          <p:cNvSpPr>
            <a:spLocks noGrp="1"/>
          </p:cNvSpPr>
          <p:nvPr>
            <p:ph type="sldNum" sz="quarter" idx="10"/>
          </p:nvPr>
        </p:nvSpPr>
        <p:spPr/>
        <p:txBody>
          <a:bodyPr/>
          <a:lstStyle/>
          <a:p>
            <a:fld id="{CA077768-21C8-4125-A345-258E48D2EED0}"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indent="457200" algn="just"/>
            <a:r>
              <a:rPr lang="el-GR" baseline="0" dirty="0" smtClean="0">
                <a:latin typeface="Arial" pitchFamily="34" charset="0"/>
                <a:cs typeface="Arial" pitchFamily="34" charset="0"/>
              </a:rPr>
              <a:t>Ένα παράδειγμα σοσιαλιστικής συμπεριφοράς, είναι η μαζική εκπαίδευση των μικρομεσαίων επιχειρηματιών, στην θεωρητική και στην  πρακτική λειτουργία της περινομής, ώστε να κατανοήσουν πως χωρίς το απαραίτητο κεφάλαιο και ασκώντας ο καθένας κατά μονάδα, μία φτωχή, ευκαιριακή, συγκυριακή και κατά συνέπεια παντελώς άστοχη, ή έστω αμφίβολης επιτυχίας </a:t>
            </a:r>
            <a:r>
              <a:rPr lang="el-GR" b="0" i="1" u="sng" baseline="0" dirty="0" smtClean="0">
                <a:latin typeface="Arial" pitchFamily="34" charset="0"/>
                <a:cs typeface="Arial" pitchFamily="34" charset="0"/>
              </a:rPr>
              <a:t>μοναδική περινομή</a:t>
            </a:r>
            <a:r>
              <a:rPr lang="el-GR" baseline="0" dirty="0" smtClean="0">
                <a:latin typeface="Arial" pitchFamily="34" charset="0"/>
                <a:cs typeface="Arial" pitchFamily="34" charset="0"/>
              </a:rPr>
              <a:t>, κυριολεκτικά γίνονται έρμαια στην περινομική κυριαρχία των μεγακοιναγών, ενώ στρέφονται αμέσως και εις βάρος των οικονομικών τους συμφερόντων, ή/και της ευαίσθητης βιωσιμότητας της επιχειρήσεώς τους. </a:t>
            </a:r>
          </a:p>
          <a:p>
            <a:pPr indent="457200" algn="just"/>
            <a:r>
              <a:rPr lang="el-GR" baseline="0" dirty="0" smtClean="0">
                <a:latin typeface="Arial" pitchFamily="34" charset="0"/>
                <a:cs typeface="Arial" pitchFamily="34" charset="0"/>
              </a:rPr>
              <a:t>Παράλληλα όμως, να τους επισημαίνεται και να τους υποδεικνύεται με απλό και κατανοητό τρόπο, πως εφόσον η οικονομική τους αδυναμία όχι μόνο δεν τους επιτρέπει, αλλά ουσιαστικά και αντικειμενικά τους απαγορεύει να επενδύσουν σε αποτελεσματικές υπηρεσίες μοναδικής περινομής, μπορούν να ξεπεράσουν στρατηγικά αυτήν την δραματική αδυναμία, με την άσκηση </a:t>
            </a:r>
            <a:r>
              <a:rPr lang="el-GR" b="1" baseline="0" dirty="0" smtClean="0">
                <a:latin typeface="Arial" pitchFamily="34" charset="0"/>
                <a:cs typeface="Arial" pitchFamily="34" charset="0"/>
              </a:rPr>
              <a:t>συνεταιρικής</a:t>
            </a:r>
            <a:r>
              <a:rPr lang="el-GR" baseline="0" dirty="0" smtClean="0">
                <a:latin typeface="Arial" pitchFamily="34" charset="0"/>
                <a:cs typeface="Arial" pitchFamily="34" charset="0"/>
              </a:rPr>
              <a:t> ή </a:t>
            </a:r>
            <a:r>
              <a:rPr lang="el-GR" b="1" baseline="0" dirty="0" smtClean="0">
                <a:latin typeface="Arial" pitchFamily="34" charset="0"/>
                <a:cs typeface="Arial" pitchFamily="34" charset="0"/>
              </a:rPr>
              <a:t>κλαδικής περινομής</a:t>
            </a:r>
            <a:r>
              <a:rPr lang="el-GR" baseline="0" dirty="0" smtClean="0">
                <a:latin typeface="Arial" pitchFamily="34" charset="0"/>
                <a:cs typeface="Arial" pitchFamily="34" charset="0"/>
              </a:rPr>
              <a:t>! Και να μην ξεχνάνε, πως αυτού του τύπου η περινομή, εφαρμόστηκε για πρώτη φορά από τους τεράστιους μεγακοιναγούς και με εξαιρετική επιτυχία μάλιστα!!! … </a:t>
            </a:r>
          </a:p>
          <a:p>
            <a:pPr indent="457200" algn="just"/>
            <a:r>
              <a:rPr lang="el-GR" baseline="0" dirty="0" smtClean="0">
                <a:latin typeface="Arial" pitchFamily="34" charset="0"/>
                <a:cs typeface="Arial" pitchFamily="34" charset="0"/>
              </a:rPr>
              <a:t>Η κλαδική περινομή, αφορά την περινομή ολόκληρων κλάδων και όχι των επιμέρους μονάδων τους. Κι αυτό επιτυγχάνεται, με την γενική περινομή αποκλειστικώς και μόνο των ιδεών, των προϊόντων ή/και των υπηρεσιών μιας συγκεκριμένης ομάδας με κοινό ιδεολογικό περιεχόμενο, ή παραγωγή, διάθεση, διακίνηση κι εκμετάλλευση ομοίων και ομοειδών προϊόντων ή/και υπηρεσιών, ενώ οι μονάδες περιλαμβάνονται αναλυτικά σε εμβόλιμο αρχείο, με εξαιρετικά εύκολη πρόσβαση και σε κατάλληλο επικοινωνιακό περιβάλλον. </a:t>
            </a:r>
          </a:p>
          <a:p>
            <a:pPr indent="457200" algn="just"/>
            <a:r>
              <a:rPr lang="el-GR" baseline="0" dirty="0" smtClean="0">
                <a:latin typeface="Arial" pitchFamily="34" charset="0"/>
                <a:cs typeface="Arial" pitchFamily="34" charset="0"/>
              </a:rPr>
              <a:t>Τα συγκριτικά πλεονεκτήματα της κλαδικής περινομής, είναι καταρχήν το ελάχιστο κατά μονάδα του κλάδου οικονομικό κόστος στην άσκησή της, η οποία επιτρέπει όμως την έμμεση μεν, αλλά ασυγκρίτως πολλαπλάσια προβολή τους σε κάθε περινομικό προωθητικό μήνυμα. </a:t>
            </a:r>
          </a:p>
          <a:p>
            <a:pPr indent="457200" algn="just"/>
            <a:r>
              <a:rPr lang="el-GR" baseline="0" dirty="0" smtClean="0">
                <a:latin typeface="Arial" pitchFamily="34" charset="0"/>
                <a:cs typeface="Arial" pitchFamily="34" charset="0"/>
              </a:rPr>
              <a:t>Πχ, εάν ένα κατάστημα ρούχων στην πολλή κλειστή και βασικά προσωποποιημένη αγορά της Ελασσόνας, αποτολμήσει να προσφύγει σε μοναδική περινομή, είναι μαθηματικά βέβαιο πως θα αποτύχει οικτρά! Κι αυτό γιατί οι προσωπικές σχέσεις με τους πελάτες σε μια τόσο μικρή κι επαρχιακή αγορά, που οι περισσότεροι άνθρωποι (ευτυχώς) ακόμα, γνωρίζονται μεταξύ τους, ή συνδέονται με συγγενικές και φιλικές σχέσεις, ή έχουν και αρκετές άλλες στενές προσωπικές κι επαγγελματικές, που διαπλέκονται ακατάπαυστα σε κοινούς τόπους όπως οι πλατείες, οι γειτονιές, οι διάφορες δημόσιες και ιδιωτικές υπηρεσίες όπου συναντώνται καθημερινά, οι εκκλησίες, οι δημόσιες εκδηλώσεις, οι απλοί καθημερινοί περίπατοι κλπ, είναι οι πιο καθοριστικές στην φυσιογνωμία της αγοράς, ενώ ταυτόχρονα διαμορφώνουν ήδη εκ των πραγμάτων πολυάριθμες από την μια, αλλά κι εξαιρετικά ολιγάριθμες από την άλλη ομάδες-στόχους, οι οποίες είναι πρακτικώς αδύνατον να προσεγγισθούν με οικονομικό κόστος και εύστοχο μήνυμα περινομής! </a:t>
            </a:r>
          </a:p>
          <a:p>
            <a:pPr indent="457200" algn="just"/>
            <a:r>
              <a:rPr lang="el-GR" baseline="0" dirty="0" smtClean="0">
                <a:latin typeface="Arial" pitchFamily="34" charset="0"/>
                <a:cs typeface="Arial" pitchFamily="34" charset="0"/>
              </a:rPr>
              <a:t>Εάν όμως όλα τα καταστήματα ρούχων στην Ελασσόνα και μέσω του κλαδικού τους φορέα ασκούσαν μία κλαδική περινομή, τότε ακόμη και αν τ’ αποτελέσματά της δεν θα ήταν τα προσδοκώμενα, τουλάχιστον θα ήταν σίγουρα τα λιγότερο επισφαλή όσον αφορά το κόστος της κλαδικής περινομής κατά μονάδα του κλάδου! </a:t>
            </a:r>
          </a:p>
          <a:p>
            <a:pPr indent="457200" algn="just"/>
            <a:r>
              <a:rPr lang="el-GR" baseline="0" dirty="0" smtClean="0">
                <a:latin typeface="Arial" pitchFamily="34" charset="0"/>
                <a:cs typeface="Arial" pitchFamily="34" charset="0"/>
              </a:rPr>
              <a:t>Και πιο συγκεκριμένα, εάν ένας ιδιοκτήτης από τα παραπάνω καταστήματα ρούχων, διέθετε πχ 1.000 € για την διαφήμιση του καταστήματός του, ποσό που θα μεταφραζόταν σε διανομή 500 διαφημιστικών φυλλαδίων και δύο μικρές διαφημιστικές τοποθεσίες στις τοπικές εφημερίδες, ε δεν νομίζω πως θα περίμενε να δει έστω κι έναν πελάτη παραπάνω στο κατάστημά του! Επιπλέον κι αυτά τα πολύτιμα 1.000 €, που θα μπορούσε να τα διαθέσει πιο χρηστά για την ανανέωση των εμπορευμάτων του, του εξοπλισμού ή την ανακαίνιση του καταστήματός του, θα εξανεμίζονταν με όλες τις σχετικές δραματικές συνέπειες!</a:t>
            </a:r>
          </a:p>
          <a:p>
            <a:pPr indent="457200" algn="just"/>
            <a:r>
              <a:rPr lang="el-GR" baseline="0" dirty="0" smtClean="0">
                <a:latin typeface="Arial" pitchFamily="34" charset="0"/>
                <a:cs typeface="Arial" pitchFamily="34" charset="0"/>
              </a:rPr>
              <a:t>Εάν όμως οι ιδιοκτήτες 10 εκ των παραπάνω καταστημάτων, διέθεταν από 1.000 € ο καθένας για μια συνεταιρική ή κλαδική περινομή, τότε αυτό θα μεταφραζόταν σε διανομή 5.000 φυλλαδίων με γενική προβολή όλων των προϊόντων τους και τα λογότυπα των καταστημάτων τους σε κάποιο επιτηδευμένο σημείο του φυλλαδίου, δεκάδες διαφημιστικούς τόπους στις τοπικές εφημερίδες κλπ. Και μ’ έναν τέτοιο διαφημιστικό βομβαρδισμό, ε δεν θα υπήρχε περίπτωση να μην σιγουρευτεί η σχετική επιτυχία της διαφήμισης! </a:t>
            </a:r>
          </a:p>
          <a:p>
            <a:pPr indent="457200" algn="just"/>
            <a:r>
              <a:rPr lang="el-GR" dirty="0" smtClean="0">
                <a:latin typeface="Arial" pitchFamily="34" charset="0"/>
                <a:cs typeface="Arial" pitchFamily="34" charset="0"/>
              </a:rPr>
              <a:t>Ακόμα και το ενδεχομένως φαινομενικό μειονέκτημα</a:t>
            </a:r>
            <a:r>
              <a:rPr lang="el-GR" baseline="0" dirty="0" smtClean="0">
                <a:latin typeface="Arial" pitchFamily="34" charset="0"/>
                <a:cs typeface="Arial" pitchFamily="34" charset="0"/>
              </a:rPr>
              <a:t> της κλαδικής περινομής, να μετέχουν σ’ αυτήν ισότιμα και σοσιαλιστικά οι αδύναμες μονάδες του κλάδου με τις δυναμικές, στην πραγματικότητα όχι μόνο μειονέκτημα δεν είναι, αλλ’ αντιθέτως είναι κι αυτό προνομιακό πλεονέκτημα και μάλιστα για όλους! Κι αυτό γιατί οι μεν αδύναμες σε μια κλαδική περινομή θα τύχουν της ευκαιρίας μίας εκτεταμένης γενικής προβολής που αλλιώς ουδέποτε θα έχουν, ενώ οι δυναμικές, την ευκαιρία προβολής των ιδιαίτερων χαρακτηριστικών στοιχείων τους, ή την πληθώρα και την επάρκεια των εμπορευμάτων τους στην τοπική ζήτηση, ή ακόμα και την διαφορετικότητά τους από τις αδύναμες και μάλιστα, μέσα σε ένα αλτρουϊστικό και καθ’ όλα υγιές ανταγωνιστικό και καπιταλιστικό περιβάλλον, που ολόκληρη η τοπική κοινωνία μιας πολιτείας, μπορεί ανά πάσα στιγμή να ελέγξει και ν’ αξιολογήσει αναλόγως, με την αναγνωριστική επίσκεψή της στα καταστήματα που θα συμμετέχουν σ’ αυτή την συνεταιρική ή κλαδική περινομή!!! … </a:t>
            </a:r>
          </a:p>
          <a:p>
            <a:pPr indent="457200" algn="just"/>
            <a:r>
              <a:rPr lang="el-GR" baseline="0" dirty="0" smtClean="0">
                <a:latin typeface="Arial" pitchFamily="34" charset="0"/>
                <a:cs typeface="Arial" pitchFamily="34" charset="0"/>
              </a:rPr>
              <a:t>Τέλος οι κλαδικές περινομές, έχουν την δυνατότητα αναλόγως και των διαθεσίμων κεφαλαίων, να ανταγωνιστούν ισότιμα και πολύ δυναμικά τουλάχιστον σε τοπικό επίπεδο και ειδικά για τα αντίστοιχα τοπικά προϊόντα, ακόμη και τις πανίσχυρες περινομές των καπιταλιστών μεγακοιναγών, με εξαιρετική αποτελεσματικότητα και φυσικά, με ανάλογα κέρδη για τους μικρομεσαίους κοιναγούς και τις επιχειρήσεις τους! … </a:t>
            </a:r>
            <a:endParaRPr lang="el-GR" dirty="0">
              <a:latin typeface="Arial" pitchFamily="34" charset="0"/>
              <a:cs typeface="Arial" pitchFamily="34" charset="0"/>
            </a:endParaRPr>
          </a:p>
        </p:txBody>
      </p:sp>
      <p:sp>
        <p:nvSpPr>
          <p:cNvPr id="4" name="3 - Θέση αριθμού διαφάνειας"/>
          <p:cNvSpPr>
            <a:spLocks noGrp="1"/>
          </p:cNvSpPr>
          <p:nvPr>
            <p:ph type="sldNum" sz="quarter" idx="10"/>
          </p:nvPr>
        </p:nvSpPr>
        <p:spPr/>
        <p:txBody>
          <a:bodyPr/>
          <a:lstStyle/>
          <a:p>
            <a:fld id="{CA077768-21C8-4125-A345-258E48D2EED0}"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indent="457200" algn="just"/>
            <a:r>
              <a:rPr lang="el-GR" dirty="0" smtClean="0">
                <a:latin typeface="Arial" pitchFamily="34" charset="0"/>
                <a:cs typeface="Arial" pitchFamily="34" charset="0"/>
              </a:rPr>
              <a:t>Φυσικά</a:t>
            </a:r>
            <a:r>
              <a:rPr lang="el-GR" baseline="0" dirty="0" smtClean="0">
                <a:latin typeface="Arial" pitchFamily="34" charset="0"/>
                <a:cs typeface="Arial" pitchFamily="34" charset="0"/>
              </a:rPr>
              <a:t> εδώ θα πρέπει να επισημανθεί ιδιαιτέρως, πως ο ανήθικος χαρακτήρας του καπιταλισμού, δεν έγκειται στο τελικό αποτέλεσμα της συγκεντρώσεως της οικονομικής δύναμης, όλων των μηχανισμών ελέγχου της αγοράς και κατ’ επέκταση ολόκληρης της κοινωνίας σε ελάχιστους μεγακοιναγούς, αλλά αποκλειστικώς και μόνο στον τρόπο, στον μηχανισμό με τον οποίο αυτό επιτυγχάνεται. </a:t>
            </a:r>
          </a:p>
          <a:p>
            <a:pPr indent="457200" algn="just"/>
            <a:r>
              <a:rPr lang="el-GR" baseline="0" dirty="0" smtClean="0">
                <a:latin typeface="Arial" pitchFamily="34" charset="0"/>
                <a:cs typeface="Arial" pitchFamily="34" charset="0"/>
              </a:rPr>
              <a:t>Στις ταξικές, στις οικονομικές, στις ανταγωνιστικές ανισότητες και γενικότερα στις εισοδηματικές ανισομέρειες που επιβάλλονται στην αγορά από τους μεγακοιναγούς και κυρίως, στην πρόστυχη και συνήθως κατά κανόνα … δημοκρατική νομιμοποίηση αυτής της ανωμαλίας, </a:t>
            </a:r>
            <a:r>
              <a:rPr lang="el-GR" b="1" baseline="0" dirty="0" smtClean="0">
                <a:latin typeface="Arial" pitchFamily="34" charset="0"/>
                <a:cs typeface="Arial" pitchFamily="34" charset="0"/>
              </a:rPr>
              <a:t>όταν μάλιστα ο υγιής ανταγωνισμός </a:t>
            </a:r>
            <a:r>
              <a:rPr lang="el-GR" b="0" baseline="0" dirty="0" smtClean="0">
                <a:latin typeface="Arial" pitchFamily="34" charset="0"/>
                <a:cs typeface="Arial" pitchFamily="34" charset="0"/>
              </a:rPr>
              <a:t>(θεωρητικά τουλάχιστον), </a:t>
            </a:r>
            <a:r>
              <a:rPr lang="el-GR" b="1" baseline="0" dirty="0" smtClean="0">
                <a:latin typeface="Arial" pitchFamily="34" charset="0"/>
                <a:cs typeface="Arial" pitchFamily="34" charset="0"/>
              </a:rPr>
              <a:t>υποτίθεται πως είναι ο ακρογωνιαίος λίθος του καπιταλισμού! … </a:t>
            </a:r>
          </a:p>
          <a:p>
            <a:pPr indent="457200" algn="just"/>
            <a:r>
              <a:rPr lang="el-GR" b="0" baseline="0" dirty="0" smtClean="0">
                <a:latin typeface="Arial" pitchFamily="34" charset="0"/>
                <a:cs typeface="Arial" pitchFamily="34" charset="0"/>
              </a:rPr>
              <a:t>Και θα πρέπει να σημειωθεί επίσης, πως εφόσον οι μικρομεσαίοι κοιναγοί καθώς και οι υπόλοιποι κοιναγόμενοι, έχουν </a:t>
            </a:r>
            <a:r>
              <a:rPr lang="el-GR" b="0" i="1" u="sng" baseline="0" dirty="0" smtClean="0">
                <a:latin typeface="Arial" pitchFamily="34" charset="0"/>
                <a:cs typeface="Arial" pitchFamily="34" charset="0"/>
              </a:rPr>
              <a:t>νομιμοποιημένο</a:t>
            </a:r>
            <a:r>
              <a:rPr lang="el-GR" b="0" baseline="0" dirty="0" smtClean="0">
                <a:latin typeface="Arial" pitchFamily="34" charset="0"/>
                <a:cs typeface="Arial" pitchFamily="34" charset="0"/>
              </a:rPr>
              <a:t> στην συνείδησή τους ως αναφαίρετο δικαίωμα τον άκρατο και άναρχο πλουτισμό, συνεπάγεται πως ουσιαστικά και κατ’ επέκταση, θεωρούν και την προσωπική τους φτώχεια ως υποχρέωση!!! … Γι’ αυτό και ο καπιταλισμός ανθεί, εκεί όπου κυριαρχεί η μαζική ηλιθιότητα!!! … </a:t>
            </a:r>
          </a:p>
        </p:txBody>
      </p:sp>
      <p:sp>
        <p:nvSpPr>
          <p:cNvPr id="4" name="3 - Θέση αριθμού διαφάνειας"/>
          <p:cNvSpPr>
            <a:spLocks noGrp="1"/>
          </p:cNvSpPr>
          <p:nvPr>
            <p:ph type="sldNum" sz="quarter" idx="10"/>
          </p:nvPr>
        </p:nvSpPr>
        <p:spPr/>
        <p:txBody>
          <a:bodyPr/>
          <a:lstStyle/>
          <a:p>
            <a:fld id="{CA077768-21C8-4125-A345-258E48D2EED0}"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indent="457200" algn="just"/>
            <a:r>
              <a:rPr lang="el-GR" b="0" baseline="0" dirty="0" smtClean="0">
                <a:latin typeface="Arial" pitchFamily="34" charset="0"/>
                <a:cs typeface="Arial" pitchFamily="34" charset="0"/>
              </a:rPr>
              <a:t>Κι επίσης θα πρέπει να διευκρινιστεί επιτέλους, πως η συγκέντρωση των μηχανισμών ελέγχου της αγοράς και των κοινωνιών στα χέρια ελαχίστων μεγακοιναγών όχι μόνο δεν είναι αντικοινωνική, αλλά κατά τόπους ενδεχομένως να είναι μέχρι κι επιβεβλημένη για την εύρυθμη λειτουργία των συγκεκριμένων κοινωνιών</a:t>
            </a:r>
            <a:r>
              <a:rPr lang="el-GR" b="0" u="none" baseline="0" dirty="0" smtClean="0">
                <a:latin typeface="Arial" pitchFamily="34" charset="0"/>
                <a:cs typeface="Arial" pitchFamily="34" charset="0"/>
              </a:rPr>
              <a:t>, αρκεί αυτό να </a:t>
            </a:r>
            <a:r>
              <a:rPr lang="el-GR" b="0" baseline="0" dirty="0" smtClean="0">
                <a:latin typeface="Arial" pitchFamily="34" charset="0"/>
                <a:cs typeface="Arial" pitchFamily="34" charset="0"/>
              </a:rPr>
              <a:t>γίνεται </a:t>
            </a:r>
            <a:r>
              <a:rPr lang="el-GR" b="0" i="1" u="sng" baseline="0" dirty="0" smtClean="0">
                <a:latin typeface="Arial" pitchFamily="34" charset="0"/>
                <a:cs typeface="Arial" pitchFamily="34" charset="0"/>
              </a:rPr>
              <a:t>πάντοτε</a:t>
            </a:r>
            <a:r>
              <a:rPr lang="el-GR" b="0" baseline="0" dirty="0" smtClean="0">
                <a:latin typeface="Arial" pitchFamily="34" charset="0"/>
                <a:cs typeface="Arial" pitchFamily="34" charset="0"/>
              </a:rPr>
              <a:t> με πραγματικά δημοκρατικούς και δίκαιους κανόνες, ηθικά και αυστηρώς στο συντεταγμένο πλαίσιο της ισότητας και της ισονομίας των πολιτών. </a:t>
            </a:r>
          </a:p>
          <a:p>
            <a:pPr indent="457200" algn="just"/>
            <a:r>
              <a:rPr lang="el-GR" b="1" i="1" baseline="0" dirty="0" smtClean="0">
                <a:latin typeface="Arial" pitchFamily="34" charset="0"/>
                <a:cs typeface="Arial" pitchFamily="34" charset="0"/>
              </a:rPr>
              <a:t>Και μια δίκαιη κοινωνία, είναι η υγιέστερη κοινωνία. Και το υγιέστερο κοινωνικοοικονομικό και πολιτικό σύστημα, είναι ο πιο καθαρόαιμος και ο πιο προοδευτικός ΣΟΣΙΑΛΙΣΜΟΣ! … </a:t>
            </a:r>
          </a:p>
          <a:p>
            <a:pPr indent="457200" algn="just"/>
            <a:r>
              <a:rPr lang="el-GR" b="0" i="0" baseline="0" dirty="0" smtClean="0">
                <a:latin typeface="Arial" pitchFamily="34" charset="0"/>
                <a:cs typeface="Arial" pitchFamily="34" charset="0"/>
              </a:rPr>
              <a:t>Και φυσικά μια δίκαιη σοσιαλιστική κοινωνία, όχι μόνο δεν πρέπει να είναι μια φτωχή κοινωνία, αλλά επιβάλλεται εξ’ ορισμού να είναι όσο το δυνατόν πλουσιότερη, ώστε να μπορεί όχι μόνο να καλύψει πλήρως τα δεδομένα δικαιώματα των πολιτών της, αλλά και να διασφαλίσει εξίσου την απόλυτη τήρηση των υποχρεώσεών τους, τόσο προς την πολιτεία, όσο και προς την ευρύτερη κοινωνία. </a:t>
            </a:r>
          </a:p>
        </p:txBody>
      </p:sp>
      <p:sp>
        <p:nvSpPr>
          <p:cNvPr id="4" name="3 - Θέση αριθμού διαφάνειας"/>
          <p:cNvSpPr>
            <a:spLocks noGrp="1"/>
          </p:cNvSpPr>
          <p:nvPr>
            <p:ph type="sldNum" sz="quarter" idx="10"/>
          </p:nvPr>
        </p:nvSpPr>
        <p:spPr/>
        <p:txBody>
          <a:bodyPr/>
          <a:lstStyle/>
          <a:p>
            <a:fld id="{CA077768-21C8-4125-A345-258E48D2EED0}"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indent="457200" algn="just"/>
            <a:r>
              <a:rPr lang="el-GR" dirty="0" smtClean="0">
                <a:latin typeface="Arial" pitchFamily="34" charset="0"/>
                <a:cs typeface="Arial" pitchFamily="34" charset="0"/>
              </a:rPr>
              <a:t>Κι ίσως ο </a:t>
            </a:r>
            <a:r>
              <a:rPr lang="el-GR" b="1" dirty="0" smtClean="0">
                <a:latin typeface="Arial" pitchFamily="34" charset="0"/>
                <a:cs typeface="Arial" pitchFamily="34" charset="0"/>
              </a:rPr>
              <a:t>σοσιαλιστικός καπιταλισμός</a:t>
            </a:r>
            <a:r>
              <a:rPr lang="el-GR" b="0" dirty="0" smtClean="0">
                <a:latin typeface="Arial" pitchFamily="34" charset="0"/>
                <a:cs typeface="Arial" pitchFamily="34" charset="0"/>
              </a:rPr>
              <a:t>, ή ο </a:t>
            </a:r>
            <a:r>
              <a:rPr lang="el-GR" b="1" dirty="0" smtClean="0">
                <a:latin typeface="Arial" pitchFamily="34" charset="0"/>
                <a:cs typeface="Arial" pitchFamily="34" charset="0"/>
              </a:rPr>
              <a:t>καπιταλιστικός σοσιαλισμός</a:t>
            </a:r>
            <a:r>
              <a:rPr lang="el-GR" b="0" baseline="0" dirty="0" smtClean="0">
                <a:latin typeface="Arial" pitchFamily="34" charset="0"/>
                <a:cs typeface="Arial" pitchFamily="34" charset="0"/>
              </a:rPr>
              <a:t> στο πλαίσιο της ενιαίας πλανητικής κοινωνίας της Γης, δηλαδή της </a:t>
            </a:r>
            <a:r>
              <a:rPr lang="el-GR" b="1" baseline="0" dirty="0" smtClean="0">
                <a:latin typeface="Arial" pitchFamily="34" charset="0"/>
                <a:cs typeface="Arial" pitchFamily="34" charset="0"/>
              </a:rPr>
              <a:t>Γεωνίας</a:t>
            </a:r>
            <a:r>
              <a:rPr lang="el-GR" b="0" baseline="0" dirty="0" smtClean="0">
                <a:latin typeface="Arial" pitchFamily="34" charset="0"/>
                <a:cs typeface="Arial" pitchFamily="34" charset="0"/>
              </a:rPr>
              <a:t>, </a:t>
            </a:r>
            <a:r>
              <a:rPr lang="el-GR" b="0" dirty="0" smtClean="0">
                <a:latin typeface="Arial" pitchFamily="34" charset="0"/>
                <a:cs typeface="Arial" pitchFamily="34" charset="0"/>
              </a:rPr>
              <a:t>να είναι μία καλή και ωφέλιμη πρακτική, αλλά και πολύ πιθανόν, η πιο πρόσφορη συνθήκη για την κοινωνική πρόοδο και ανάπτυξη, την πολιτισμική Αναγέννηση της ανθρωπότητας και την ομαλή ευημερία του ανθρωπίνου γένους! … </a:t>
            </a:r>
          </a:p>
          <a:p>
            <a:pPr indent="0" algn="ctr"/>
            <a:endParaRPr lang="el-GR" b="0" dirty="0" smtClean="0">
              <a:latin typeface="Arial" pitchFamily="34" charset="0"/>
              <a:cs typeface="Arial" pitchFamily="34" charset="0"/>
            </a:endParaRPr>
          </a:p>
          <a:p>
            <a:pPr indent="0" algn="ctr"/>
            <a:r>
              <a:rPr lang="el-GR" b="0" dirty="0" smtClean="0">
                <a:latin typeface="Arial" pitchFamily="34" charset="0"/>
                <a:cs typeface="Arial" pitchFamily="34" charset="0"/>
              </a:rPr>
              <a:t>… … … Είθε!!!;;; … … … Ποιος ξέρει!!!;;; … … … </a:t>
            </a:r>
          </a:p>
        </p:txBody>
      </p:sp>
      <p:sp>
        <p:nvSpPr>
          <p:cNvPr id="4" name="3 - Θέση αριθμού διαφάνειας"/>
          <p:cNvSpPr>
            <a:spLocks noGrp="1"/>
          </p:cNvSpPr>
          <p:nvPr>
            <p:ph type="sldNum" sz="quarter" idx="10"/>
          </p:nvPr>
        </p:nvSpPr>
        <p:spPr/>
        <p:txBody>
          <a:bodyPr/>
          <a:lstStyle/>
          <a:p>
            <a:fld id="{CA077768-21C8-4125-A345-258E48D2EED0}"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indent="457200" algn="just">
              <a:buNone/>
            </a:pPr>
            <a:r>
              <a:rPr lang="el-GR" b="1" u="sng" dirty="0" smtClean="0">
                <a:latin typeface="Arial" pitchFamily="34" charset="0"/>
                <a:cs typeface="Arial" pitchFamily="34" charset="0"/>
              </a:rPr>
              <a:t>ΕΠΙΣΗΜΑΝΣΗ</a:t>
            </a:r>
            <a:r>
              <a:rPr lang="el-GR" dirty="0" smtClean="0">
                <a:latin typeface="Arial" pitchFamily="34" charset="0"/>
                <a:cs typeface="Arial" pitchFamily="34" charset="0"/>
              </a:rPr>
              <a:t>: Η παρούσα εργασία, εκπονήθηκε για να </a:t>
            </a:r>
            <a:r>
              <a:rPr lang="el-GR" b="1" i="1" dirty="0" smtClean="0">
                <a:latin typeface="Arial" pitchFamily="34" charset="0"/>
                <a:cs typeface="Arial" pitchFamily="34" charset="0"/>
              </a:rPr>
              <a:t>εμπλουτίσει</a:t>
            </a:r>
            <a:r>
              <a:rPr lang="el-GR" dirty="0" smtClean="0">
                <a:latin typeface="Arial" pitchFamily="34" charset="0"/>
                <a:cs typeface="Arial" pitchFamily="34" charset="0"/>
              </a:rPr>
              <a:t> το </a:t>
            </a:r>
            <a:r>
              <a:rPr lang="el-GR" sz="1200" dirty="0" smtClean="0">
                <a:latin typeface="Arial" pitchFamily="34" charset="0"/>
                <a:cs typeface="Arial" pitchFamily="34" charset="0"/>
              </a:rPr>
              <a:t>εκπαιδευτικό υλικό του προγράμματος </a:t>
            </a:r>
            <a:r>
              <a:rPr lang="el-GR" sz="1200" b="0" i="0" kern="1200" dirty="0" smtClean="0">
                <a:solidFill>
                  <a:schemeClr val="tx1"/>
                </a:solidFill>
                <a:latin typeface="Arial" pitchFamily="34" charset="0"/>
                <a:ea typeface="+mn-ea"/>
                <a:cs typeface="Arial" pitchFamily="34" charset="0"/>
              </a:rPr>
              <a:t>του Υπουργείου Εργασίας, Κοινωνικής Ασφάλισης &amp; Κοινωνικής Αλληλεγγύης</a:t>
            </a:r>
            <a:r>
              <a:rPr lang="el-GR" sz="1200" dirty="0" smtClean="0">
                <a:latin typeface="Arial" pitchFamily="34" charset="0"/>
                <a:cs typeface="Arial" pitchFamily="34" charset="0"/>
              </a:rPr>
              <a:t>:</a:t>
            </a:r>
            <a:r>
              <a:rPr lang="el-GR" sz="1200" baseline="0" dirty="0" smtClean="0">
                <a:latin typeface="Arial" pitchFamily="34" charset="0"/>
                <a:cs typeface="Arial" pitchFamily="34" charset="0"/>
              </a:rPr>
              <a:t> </a:t>
            </a:r>
            <a:r>
              <a:rPr lang="el-GR" sz="1200" b="0" dirty="0" smtClean="0">
                <a:latin typeface="Arial" pitchFamily="34" charset="0"/>
                <a:cs typeface="Arial" pitchFamily="34" charset="0"/>
              </a:rPr>
              <a:t>«ΚΑΤΑΡΤΙΣΗ ΚΑΙ ΠΙΣΤΟΠΟΙΗΣΗ ΑΝΕΡΓΩΝ 29-64 ετών, σε κλάδους αιχμής» (Ιούνιος 2017) </a:t>
            </a:r>
            <a:r>
              <a:rPr lang="el-GR" sz="1200" dirty="0" smtClean="0">
                <a:latin typeface="Arial" pitchFamily="34" charset="0"/>
                <a:cs typeface="Arial" pitchFamily="34" charset="0"/>
              </a:rPr>
              <a:t>και να προσθέσει στο μέτρο του επιτρεπτού, εκείνες τις χρήσιμες παρατηρήσεις</a:t>
            </a:r>
            <a:r>
              <a:rPr lang="el-GR" sz="1200" baseline="0" dirty="0" smtClean="0">
                <a:latin typeface="Arial" pitchFamily="34" charset="0"/>
                <a:cs typeface="Arial" pitchFamily="34" charset="0"/>
              </a:rPr>
              <a:t> που σημειώθηκαν κατά την διδασκαλία του προαναφερθέντος υλικού, οι οποίες θα μπορούσαν να ληφθούν επικουρικά υπόψη, από οποιονδήποτε ενδιαφέρεται φιλοσοφικά για το ευρύτερο γνωστικό πεδίο του θέματος και πέραν φυσικά της στενής, υποχρεωτικής εκπαίδευσης του προγράμματος. </a:t>
            </a:r>
            <a:endParaRPr lang="el-GR" sz="1200" dirty="0" smtClean="0">
              <a:latin typeface="Arial" pitchFamily="34" charset="0"/>
              <a:cs typeface="Arial" pitchFamily="34" charset="0"/>
            </a:endParaRPr>
          </a:p>
        </p:txBody>
      </p:sp>
      <p:sp>
        <p:nvSpPr>
          <p:cNvPr id="4" name="3 - Θέση αριθμού διαφάνειας"/>
          <p:cNvSpPr>
            <a:spLocks noGrp="1"/>
          </p:cNvSpPr>
          <p:nvPr>
            <p:ph type="sldNum" sz="quarter" idx="10"/>
          </p:nvPr>
        </p:nvSpPr>
        <p:spPr/>
        <p:txBody>
          <a:bodyPr/>
          <a:lstStyle/>
          <a:p>
            <a:fld id="{CA077768-21C8-4125-A345-258E48D2EED0}"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indent="0" algn="ctr"/>
            <a:endParaRPr lang="el-GR" b="1" dirty="0" smtClean="0">
              <a:latin typeface="Arial" pitchFamily="34" charset="0"/>
              <a:cs typeface="Arial" pitchFamily="34" charset="0"/>
            </a:endParaRPr>
          </a:p>
          <a:p>
            <a:pPr indent="0" algn="ctr"/>
            <a:endParaRPr lang="el-GR" b="1" dirty="0" smtClean="0">
              <a:latin typeface="Arial" pitchFamily="34" charset="0"/>
              <a:cs typeface="Arial" pitchFamily="34" charset="0"/>
            </a:endParaRPr>
          </a:p>
          <a:p>
            <a:pPr indent="0" algn="ctr"/>
            <a:r>
              <a:rPr lang="el-GR" b="1" dirty="0" smtClean="0">
                <a:latin typeface="Arial" pitchFamily="34" charset="0"/>
                <a:cs typeface="Arial" pitchFamily="34" charset="0"/>
              </a:rPr>
              <a:t>- ΤΕΛΟΣ -</a:t>
            </a:r>
            <a:endParaRPr lang="el-GR" b="1" dirty="0">
              <a:latin typeface="Arial" pitchFamily="34" charset="0"/>
              <a:cs typeface="Arial" pitchFamily="34" charset="0"/>
            </a:endParaRPr>
          </a:p>
        </p:txBody>
      </p:sp>
      <p:sp>
        <p:nvSpPr>
          <p:cNvPr id="4" name="3 - Θέση αριθμού διαφάνειας"/>
          <p:cNvSpPr>
            <a:spLocks noGrp="1"/>
          </p:cNvSpPr>
          <p:nvPr>
            <p:ph type="sldNum" sz="quarter" idx="10"/>
          </p:nvPr>
        </p:nvSpPr>
        <p:spPr/>
        <p:txBody>
          <a:bodyPr/>
          <a:lstStyle/>
          <a:p>
            <a:fld id="{CA077768-21C8-4125-A345-258E48D2EED0}" type="slidenum">
              <a:rPr lang="en-US" smtClean="0"/>
              <a:pPr/>
              <a:t>20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indent="457200" algn="just"/>
            <a:r>
              <a:rPr lang="el-GR" dirty="0" smtClean="0">
                <a:latin typeface="Arial" pitchFamily="34" charset="0"/>
                <a:cs typeface="Arial" pitchFamily="34" charset="0"/>
              </a:rPr>
              <a:t>Περιεχόμενα της εργασίας </a:t>
            </a:r>
            <a:endParaRPr lang="el-GR" dirty="0">
              <a:latin typeface="Arial" pitchFamily="34" charset="0"/>
              <a:cs typeface="Arial" pitchFamily="34" charset="0"/>
            </a:endParaRPr>
          </a:p>
        </p:txBody>
      </p:sp>
      <p:sp>
        <p:nvSpPr>
          <p:cNvPr id="4" name="3 - Θέση αριθμού διαφάνειας"/>
          <p:cNvSpPr>
            <a:spLocks noGrp="1"/>
          </p:cNvSpPr>
          <p:nvPr>
            <p:ph type="sldNum" sz="quarter" idx="10"/>
          </p:nvPr>
        </p:nvSpPr>
        <p:spPr/>
        <p:txBody>
          <a:bodyPr/>
          <a:lstStyle/>
          <a:p>
            <a:fld id="{CA077768-21C8-4125-A345-258E48D2EED0}"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indent="457200" algn="just">
              <a:buNone/>
            </a:pPr>
            <a:r>
              <a:rPr lang="el-GR" b="1" dirty="0" smtClean="0">
                <a:solidFill>
                  <a:srgbClr val="FF0000"/>
                </a:solidFill>
                <a:latin typeface="Arial" pitchFamily="34" charset="0"/>
                <a:cs typeface="Arial" pitchFamily="34" charset="0"/>
              </a:rPr>
              <a:t>περιδομή</a:t>
            </a:r>
            <a:r>
              <a:rPr lang="el-GR" b="0" baseline="0" dirty="0" smtClean="0">
                <a:solidFill>
                  <a:srgbClr val="FF0000"/>
                </a:solidFill>
                <a:latin typeface="Arial" pitchFamily="34" charset="0"/>
                <a:cs typeface="Arial" pitchFamily="34" charset="0"/>
              </a:rPr>
              <a:t> (περί + δομή)</a:t>
            </a:r>
            <a:r>
              <a:rPr lang="el-GR" dirty="0" smtClean="0">
                <a:solidFill>
                  <a:schemeClr val="tx2"/>
                </a:solidFill>
                <a:latin typeface="Arial" pitchFamily="34" charset="0"/>
                <a:cs typeface="Arial" pitchFamily="34" charset="0"/>
              </a:rPr>
              <a:t>, ορίζεται το σχεσιακό πλαίσιο μεταξύ ενός όρου και του υπολοίπου εννοιολογικού περιβάλλοντος. </a:t>
            </a:r>
          </a:p>
          <a:p>
            <a:pPr indent="457200" algn="just">
              <a:buNone/>
            </a:pPr>
            <a:r>
              <a:rPr lang="el-GR" b="1" dirty="0" smtClean="0">
                <a:solidFill>
                  <a:srgbClr val="FF0000"/>
                </a:solidFill>
                <a:latin typeface="Arial" pitchFamily="34" charset="0"/>
                <a:cs typeface="Arial" pitchFamily="34" charset="0"/>
              </a:rPr>
              <a:t>περινομή</a:t>
            </a:r>
            <a:r>
              <a:rPr lang="el-GR" b="0" dirty="0" smtClean="0">
                <a:solidFill>
                  <a:srgbClr val="FF0000"/>
                </a:solidFill>
                <a:latin typeface="Arial" pitchFamily="34" charset="0"/>
                <a:cs typeface="Arial" pitchFamily="34" charset="0"/>
              </a:rPr>
              <a:t> (περί + νομή),</a:t>
            </a:r>
            <a:r>
              <a:rPr lang="el-GR" b="0" baseline="0" dirty="0" smtClean="0">
                <a:solidFill>
                  <a:srgbClr val="FF0000"/>
                </a:solidFill>
                <a:latin typeface="Arial" pitchFamily="34" charset="0"/>
                <a:cs typeface="Arial" pitchFamily="34" charset="0"/>
              </a:rPr>
              <a:t> </a:t>
            </a:r>
            <a:r>
              <a:rPr lang="el-GR" dirty="0" smtClean="0">
                <a:latin typeface="Arial" pitchFamily="34" charset="0"/>
                <a:cs typeface="Arial" pitchFamily="34" charset="0"/>
              </a:rPr>
              <a:t>ορίζεται η τμηματοποίηση της περιδομής βάση συγκεκριμένων κι ευδιάκριτων ιδιοτήτων και χαρακτηριστικών, τα οποία με την σειρά τους, επιτρέπουν</a:t>
            </a:r>
            <a:r>
              <a:rPr lang="el-GR" baseline="0" dirty="0" smtClean="0">
                <a:latin typeface="Arial" pitchFamily="34" charset="0"/>
                <a:cs typeface="Arial" pitchFamily="34" charset="0"/>
              </a:rPr>
              <a:t> τον ορισμό </a:t>
            </a:r>
            <a:r>
              <a:rPr lang="el-GR" dirty="0" smtClean="0">
                <a:latin typeface="Arial" pitchFamily="34" charset="0"/>
                <a:cs typeface="Arial" pitchFamily="34" charset="0"/>
              </a:rPr>
              <a:t>λειτουργικών</a:t>
            </a:r>
            <a:r>
              <a:rPr lang="el-GR" baseline="0" dirty="0" smtClean="0">
                <a:latin typeface="Arial" pitchFamily="34" charset="0"/>
                <a:cs typeface="Arial" pitchFamily="34" charset="0"/>
              </a:rPr>
              <a:t> </a:t>
            </a:r>
            <a:r>
              <a:rPr lang="el-GR" dirty="0" smtClean="0">
                <a:latin typeface="Arial" pitchFamily="34" charset="0"/>
                <a:cs typeface="Arial" pitchFamily="34" charset="0"/>
              </a:rPr>
              <a:t>και χρηστικών κανόνων,</a:t>
            </a:r>
            <a:r>
              <a:rPr lang="el-GR" baseline="0" dirty="0" smtClean="0">
                <a:latin typeface="Arial" pitchFamily="34" charset="0"/>
                <a:cs typeface="Arial" pitchFamily="34" charset="0"/>
              </a:rPr>
              <a:t> για την μέγιστη αξιοποίηση της περιδομής.</a:t>
            </a:r>
            <a:endParaRPr lang="el-GR" dirty="0" smtClean="0">
              <a:latin typeface="Arial" pitchFamily="34" charset="0"/>
              <a:cs typeface="Arial" pitchFamily="34" charset="0"/>
            </a:endParaRPr>
          </a:p>
          <a:p>
            <a:pPr marL="0" marR="0" indent="457200" algn="just" defTabSz="914400" rtl="0" eaLnBrk="1" fontAlgn="auto" latinLnBrk="0" hangingPunct="1">
              <a:lnSpc>
                <a:spcPct val="100000"/>
              </a:lnSpc>
              <a:spcBef>
                <a:spcPts val="0"/>
              </a:spcBef>
              <a:spcAft>
                <a:spcPts val="0"/>
              </a:spcAft>
              <a:buClrTx/>
              <a:buSzTx/>
              <a:buFontTx/>
              <a:buNone/>
              <a:tabLst/>
              <a:defRPr/>
            </a:pPr>
            <a:r>
              <a:rPr lang="el-GR" b="1" baseline="0" dirty="0" smtClean="0">
                <a:latin typeface="Arial" pitchFamily="34" charset="0"/>
                <a:cs typeface="Arial" pitchFamily="34" charset="0"/>
              </a:rPr>
              <a:t>περινόμος</a:t>
            </a:r>
            <a:r>
              <a:rPr lang="el-GR" baseline="0" dirty="0" smtClean="0">
                <a:latin typeface="Arial" pitchFamily="34" charset="0"/>
                <a:cs typeface="Arial" pitchFamily="34" charset="0"/>
              </a:rPr>
              <a:t>: εκείνος ο ειδικός ή ο επαγγελματίας, που οργανώνει και διενεργεί κάποια περινομή. </a:t>
            </a:r>
          </a:p>
          <a:p>
            <a:pPr marL="0" marR="0" indent="457200" algn="just" defTabSz="914400" rtl="0" eaLnBrk="1" fontAlgn="auto" latinLnBrk="0" hangingPunct="1">
              <a:lnSpc>
                <a:spcPct val="100000"/>
              </a:lnSpc>
              <a:spcBef>
                <a:spcPts val="0"/>
              </a:spcBef>
              <a:spcAft>
                <a:spcPts val="0"/>
              </a:spcAft>
              <a:buClrTx/>
              <a:buSzTx/>
              <a:buFontTx/>
              <a:buNone/>
              <a:tabLst/>
              <a:defRPr/>
            </a:pPr>
            <a:r>
              <a:rPr lang="el-GR" b="1" dirty="0" smtClean="0">
                <a:latin typeface="Arial" pitchFamily="34" charset="0"/>
                <a:cs typeface="Arial" pitchFamily="34" charset="0"/>
              </a:rPr>
              <a:t>κοιναγός</a:t>
            </a:r>
            <a:r>
              <a:rPr lang="el-GR" b="0" dirty="0" smtClean="0">
                <a:latin typeface="Arial" pitchFamily="34" charset="0"/>
                <a:cs typeface="Arial" pitchFamily="34" charset="0"/>
              </a:rPr>
              <a:t> (κοινό + άγω)</a:t>
            </a:r>
            <a:r>
              <a:rPr lang="el-GR" dirty="0" smtClean="0">
                <a:latin typeface="Arial" pitchFamily="34" charset="0"/>
                <a:cs typeface="Arial" pitchFamily="34" charset="0"/>
              </a:rPr>
              <a:t>: εκείνος που επιδιώκει τον μέγιστο</a:t>
            </a:r>
            <a:r>
              <a:rPr lang="el-GR" baseline="0" dirty="0" smtClean="0">
                <a:latin typeface="Arial" pitchFamily="34" charset="0"/>
                <a:cs typeface="Arial" pitchFamily="34" charset="0"/>
              </a:rPr>
              <a:t> </a:t>
            </a:r>
            <a:r>
              <a:rPr lang="el-GR" dirty="0" smtClean="0">
                <a:latin typeface="Arial" pitchFamily="34" charset="0"/>
                <a:cs typeface="Arial" pitchFamily="34" charset="0"/>
              </a:rPr>
              <a:t>έλεγχο του κοινού ή/και των αναγκών του,</a:t>
            </a:r>
            <a:r>
              <a:rPr lang="el-GR" baseline="0" dirty="0" smtClean="0">
                <a:latin typeface="Arial" pitchFamily="34" charset="0"/>
                <a:cs typeface="Arial" pitchFamily="34" charset="0"/>
              </a:rPr>
              <a:t> προς ίδιον όφελος. Κι αυτό μπορεί να το επιδιώκει είτε ατομικά, είτε μέσα από συλλογικά όργανα και με διάφορους τρόπους όπως πχ, με πολιτική ή άλλη κοινωνική δραστηριότητα, χρησιμοποιώντας ο ίδιος προσωπικά κάποια σχετική περινομή, ή ακόμα και αναθέτοντας αντ’ αυτού, τέτοιου είδους αποστολές ή υπηρεσίες για την εξυπηρέτηση των συμφερόντων του, σε κάποιον άλλον ειδικό ή επαγγελματία. </a:t>
            </a:r>
          </a:p>
          <a:p>
            <a:pPr marL="0" marR="0" indent="457200" algn="just" defTabSz="914400" rtl="0" eaLnBrk="1" fontAlgn="auto" latinLnBrk="0" hangingPunct="1">
              <a:lnSpc>
                <a:spcPct val="100000"/>
              </a:lnSpc>
              <a:spcBef>
                <a:spcPts val="0"/>
              </a:spcBef>
              <a:spcAft>
                <a:spcPts val="0"/>
              </a:spcAft>
              <a:buClrTx/>
              <a:buSzTx/>
              <a:buFontTx/>
              <a:buNone/>
              <a:tabLst/>
              <a:defRPr/>
            </a:pPr>
            <a:r>
              <a:rPr lang="el-GR" b="1" baseline="0" dirty="0" smtClean="0">
                <a:latin typeface="Arial" pitchFamily="34" charset="0"/>
                <a:cs typeface="Arial" pitchFamily="34" charset="0"/>
              </a:rPr>
              <a:t>κοιναγόμενος</a:t>
            </a:r>
            <a:r>
              <a:rPr lang="el-GR" baseline="0" dirty="0" smtClean="0">
                <a:latin typeface="Arial" pitchFamily="34" charset="0"/>
                <a:cs typeface="Arial" pitchFamily="34" charset="0"/>
              </a:rPr>
              <a:t>: εκείνος που είτε οικειοθελώς, είτε παρασυρόμενος από την κοινή γνώμη και τις επικρατούσες ιδεολογικές και καταναλωτικές τάσεις, υποτάσσεται ως τελικός αποδέκτης και καταναλωτής, στις όποιες επιδιώξεις του κοιναγού. </a:t>
            </a:r>
          </a:p>
        </p:txBody>
      </p:sp>
      <p:sp>
        <p:nvSpPr>
          <p:cNvPr id="4" name="3 - Θέση αριθμού διαφάνειας"/>
          <p:cNvSpPr>
            <a:spLocks noGrp="1"/>
          </p:cNvSpPr>
          <p:nvPr>
            <p:ph type="sldNum" sz="quarter" idx="10"/>
          </p:nvPr>
        </p:nvSpPr>
        <p:spPr/>
        <p:txBody>
          <a:bodyPr/>
          <a:lstStyle/>
          <a:p>
            <a:fld id="{CA077768-21C8-4125-A345-258E48D2EED0}"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indent="457200" algn="just">
              <a:buNone/>
            </a:pPr>
            <a:r>
              <a:rPr lang="el-GR" b="0" dirty="0" smtClean="0">
                <a:solidFill>
                  <a:srgbClr val="FF0000"/>
                </a:solidFill>
                <a:latin typeface="Arial" pitchFamily="34" charset="0"/>
                <a:cs typeface="Arial" pitchFamily="34" charset="0"/>
              </a:rPr>
              <a:t>Ως </a:t>
            </a:r>
            <a:r>
              <a:rPr lang="el-GR" b="1" dirty="0" smtClean="0">
                <a:solidFill>
                  <a:srgbClr val="FF0000"/>
                </a:solidFill>
                <a:latin typeface="Arial" pitchFamily="34" charset="0"/>
                <a:cs typeface="Arial" pitchFamily="34" charset="0"/>
              </a:rPr>
              <a:t>περιδομή</a:t>
            </a:r>
            <a:r>
              <a:rPr lang="el-GR" dirty="0" smtClean="0">
                <a:solidFill>
                  <a:schemeClr val="tx2"/>
                </a:solidFill>
                <a:latin typeface="Arial" pitchFamily="34" charset="0"/>
                <a:cs typeface="Arial" pitchFamily="34" charset="0"/>
              </a:rPr>
              <a:t> ορίζεται</a:t>
            </a:r>
            <a:r>
              <a:rPr lang="el-GR" baseline="0" dirty="0" smtClean="0">
                <a:solidFill>
                  <a:schemeClr val="tx2"/>
                </a:solidFill>
                <a:latin typeface="Arial" pitchFamily="34" charset="0"/>
                <a:cs typeface="Arial" pitchFamily="34" charset="0"/>
              </a:rPr>
              <a:t> </a:t>
            </a:r>
            <a:r>
              <a:rPr lang="el-GR" dirty="0" smtClean="0">
                <a:solidFill>
                  <a:schemeClr val="tx2"/>
                </a:solidFill>
                <a:latin typeface="Arial" pitchFamily="34" charset="0"/>
                <a:cs typeface="Arial" pitchFamily="34" charset="0"/>
              </a:rPr>
              <a:t>το σύνολο των οποιωνδήποτε σχέσεων, που συνδέουν έναν συγκεκριμένο όρο, με όλους</a:t>
            </a:r>
            <a:r>
              <a:rPr lang="el-GR" baseline="0" dirty="0" smtClean="0">
                <a:solidFill>
                  <a:schemeClr val="tx2"/>
                </a:solidFill>
                <a:latin typeface="Arial" pitchFamily="34" charset="0"/>
                <a:cs typeface="Arial" pitchFamily="34" charset="0"/>
              </a:rPr>
              <a:t> τους </a:t>
            </a:r>
            <a:r>
              <a:rPr lang="el-GR" dirty="0" smtClean="0">
                <a:solidFill>
                  <a:schemeClr val="tx2"/>
                </a:solidFill>
                <a:latin typeface="Arial" pitchFamily="34" charset="0"/>
                <a:cs typeface="Arial" pitchFamily="34" charset="0"/>
              </a:rPr>
              <a:t>υπολοίπους </a:t>
            </a:r>
            <a:r>
              <a:rPr lang="el-GR" baseline="0" dirty="0" smtClean="0">
                <a:solidFill>
                  <a:schemeClr val="tx2"/>
                </a:solidFill>
                <a:latin typeface="Arial" pitchFamily="34" charset="0"/>
                <a:cs typeface="Arial" pitchFamily="34" charset="0"/>
              </a:rPr>
              <a:t>όρους του</a:t>
            </a:r>
            <a:r>
              <a:rPr lang="el-GR" dirty="0" smtClean="0">
                <a:solidFill>
                  <a:schemeClr val="tx2"/>
                </a:solidFill>
                <a:latin typeface="Arial" pitchFamily="34" charset="0"/>
                <a:cs typeface="Arial" pitchFamily="34" charset="0"/>
              </a:rPr>
              <a:t> εννοιολογικού περιβάλλοντος, λαμβάνοντάς το όμως υπόψη, ως μία ενιαία, ολοκληρωμένη και καλά δομημένη ενότητα. </a:t>
            </a:r>
          </a:p>
          <a:p>
            <a:pPr indent="457200" algn="just">
              <a:buNone/>
            </a:pPr>
            <a:endParaRPr lang="el-GR" dirty="0" smtClean="0">
              <a:solidFill>
                <a:schemeClr val="tx2"/>
              </a:solidFill>
              <a:latin typeface="Arial" pitchFamily="34" charset="0"/>
              <a:cs typeface="Arial" pitchFamily="34" charset="0"/>
            </a:endParaRPr>
          </a:p>
          <a:p>
            <a:pPr indent="457200" algn="just">
              <a:buNone/>
            </a:pPr>
            <a:r>
              <a:rPr lang="el-GR" b="0" dirty="0" smtClean="0">
                <a:solidFill>
                  <a:srgbClr val="FF0000"/>
                </a:solidFill>
                <a:latin typeface="Arial" pitchFamily="34" charset="0"/>
                <a:cs typeface="Arial" pitchFamily="34" charset="0"/>
              </a:rPr>
              <a:t>Ως </a:t>
            </a:r>
            <a:r>
              <a:rPr lang="el-GR" b="1" dirty="0" smtClean="0">
                <a:solidFill>
                  <a:srgbClr val="FF0000"/>
                </a:solidFill>
                <a:latin typeface="Arial" pitchFamily="34" charset="0"/>
                <a:cs typeface="Arial" pitchFamily="34" charset="0"/>
              </a:rPr>
              <a:t>περινομή </a:t>
            </a:r>
            <a:r>
              <a:rPr lang="el-GR" dirty="0" smtClean="0">
                <a:latin typeface="Arial" pitchFamily="34" charset="0"/>
                <a:cs typeface="Arial" pitchFamily="34" charset="0"/>
              </a:rPr>
              <a:t>ορίζεται η συστηματική τμηματοποίηση της περιδομής, η οποία γίνεται με βάση κάποια συγκεκριμένα χαρακτηριστικά και ιδιότητες των δομικών της στοιχείων, έτσι ώστε αυτά να επιτρέπουν καταρχήν την μελέτη της, την μέγιστη δυνατή κατανόησή</a:t>
            </a:r>
            <a:r>
              <a:rPr lang="el-GR" baseline="0" dirty="0" smtClean="0">
                <a:latin typeface="Arial" pitchFamily="34" charset="0"/>
                <a:cs typeface="Arial" pitchFamily="34" charset="0"/>
              </a:rPr>
              <a:t> της </a:t>
            </a:r>
            <a:r>
              <a:rPr lang="el-GR" dirty="0" smtClean="0">
                <a:latin typeface="Arial" pitchFamily="34" charset="0"/>
                <a:cs typeface="Arial" pitchFamily="34" charset="0"/>
              </a:rPr>
              <a:t>και στην συνέχεια, τον καθορισμό συγκεκριμένων κι ευδιάκριτων λειτουργικών,</a:t>
            </a:r>
            <a:r>
              <a:rPr lang="el-GR" baseline="0" dirty="0" smtClean="0">
                <a:latin typeface="Arial" pitchFamily="34" charset="0"/>
                <a:cs typeface="Arial" pitchFamily="34" charset="0"/>
              </a:rPr>
              <a:t> αλλά </a:t>
            </a:r>
            <a:r>
              <a:rPr lang="el-GR" dirty="0" smtClean="0">
                <a:latin typeface="Arial" pitchFamily="34" charset="0"/>
                <a:cs typeface="Arial" pitchFamily="34" charset="0"/>
              </a:rPr>
              <a:t>και χρηστικών κανόνων, οι οποίοι μπορούν να καταστούν με οποιονδήποτε τρόπο, ωφέλιμοι για το άτομο ή την συλλογικότητα, που επιδιώκουν</a:t>
            </a:r>
            <a:r>
              <a:rPr lang="el-GR" baseline="0" dirty="0" smtClean="0">
                <a:latin typeface="Arial" pitchFamily="34" charset="0"/>
                <a:cs typeface="Arial" pitchFamily="34" charset="0"/>
              </a:rPr>
              <a:t> την διάδοση των ιδεών τους, ή την παροχή προϊόντων και υπηρεσιών στο υπόλοιπο κοινωνικό περιβάλλον</a:t>
            </a:r>
            <a:r>
              <a:rPr lang="el-GR" dirty="0" smtClean="0">
                <a:latin typeface="Arial" pitchFamily="34" charset="0"/>
                <a:cs typeface="Arial" pitchFamily="34" charset="0"/>
              </a:rPr>
              <a:t>. </a:t>
            </a:r>
          </a:p>
        </p:txBody>
      </p:sp>
      <p:sp>
        <p:nvSpPr>
          <p:cNvPr id="4" name="3 - Θέση αριθμού διαφάνειας"/>
          <p:cNvSpPr>
            <a:spLocks noGrp="1"/>
          </p:cNvSpPr>
          <p:nvPr>
            <p:ph type="sldNum" sz="quarter" idx="10"/>
          </p:nvPr>
        </p:nvSpPr>
        <p:spPr/>
        <p:txBody>
          <a:bodyPr/>
          <a:lstStyle/>
          <a:p>
            <a:fld id="{CA077768-21C8-4125-A345-258E48D2EED0}"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457200" algn="just" defTabSz="914400" rtl="0" eaLnBrk="1" fontAlgn="auto" latinLnBrk="0" hangingPunct="1">
              <a:lnSpc>
                <a:spcPct val="100000"/>
              </a:lnSpc>
              <a:spcBef>
                <a:spcPts val="0"/>
              </a:spcBef>
              <a:spcAft>
                <a:spcPts val="0"/>
              </a:spcAft>
              <a:buClrTx/>
              <a:buSzTx/>
              <a:buFontTx/>
              <a:buNone/>
              <a:tabLst/>
              <a:defRPr/>
            </a:pPr>
            <a:r>
              <a:rPr lang="el-GR" dirty="0" smtClean="0">
                <a:solidFill>
                  <a:schemeClr val="tx2"/>
                </a:solidFill>
                <a:latin typeface="Arial" pitchFamily="34" charset="0"/>
                <a:cs typeface="Arial" pitchFamily="34" charset="0"/>
              </a:rPr>
              <a:t>Ειδικότερα δε όταν η </a:t>
            </a:r>
            <a:r>
              <a:rPr lang="el-GR" b="1" dirty="0" smtClean="0">
                <a:solidFill>
                  <a:schemeClr val="accent2"/>
                </a:solidFill>
                <a:latin typeface="Arial" pitchFamily="34" charset="0"/>
                <a:cs typeface="Arial" pitchFamily="34" charset="0"/>
              </a:rPr>
              <a:t>περινομή </a:t>
            </a:r>
            <a:r>
              <a:rPr lang="el-GR" dirty="0" smtClean="0">
                <a:solidFill>
                  <a:schemeClr val="tx2"/>
                </a:solidFill>
                <a:latin typeface="Arial" pitchFamily="34" charset="0"/>
                <a:cs typeface="Arial" pitchFamily="34" charset="0"/>
              </a:rPr>
              <a:t>αναφέρεται στην λειτουργία της αγοράς, εκφράζει και με ακόμη μεγαλύτερη ευρύτητα</a:t>
            </a:r>
            <a:r>
              <a:rPr lang="el-GR" baseline="0" dirty="0" smtClean="0">
                <a:solidFill>
                  <a:schemeClr val="tx2"/>
                </a:solidFill>
                <a:latin typeface="Arial" pitchFamily="34" charset="0"/>
                <a:cs typeface="Arial" pitchFamily="34" charset="0"/>
              </a:rPr>
              <a:t> μάλιστα σ</a:t>
            </a:r>
            <a:r>
              <a:rPr lang="el-GR" dirty="0" smtClean="0">
                <a:solidFill>
                  <a:schemeClr val="tx2"/>
                </a:solidFill>
                <a:latin typeface="Arial" pitchFamily="34" charset="0"/>
                <a:cs typeface="Arial" pitchFamily="34" charset="0"/>
              </a:rPr>
              <a:t>την ελληνική γλώσσα, τον αγγλικό όρο </a:t>
            </a:r>
            <a:r>
              <a:rPr lang="el-GR" b="0" i="0" dirty="0" smtClean="0">
                <a:solidFill>
                  <a:schemeClr val="accent2"/>
                </a:solidFill>
                <a:latin typeface="Arial" pitchFamily="34" charset="0"/>
                <a:cs typeface="Arial" pitchFamily="34" charset="0"/>
              </a:rPr>
              <a:t>μάρκετινγκ</a:t>
            </a:r>
            <a:r>
              <a:rPr lang="el-GR" dirty="0" smtClean="0">
                <a:solidFill>
                  <a:schemeClr val="tx2"/>
                </a:solidFill>
                <a:latin typeface="Arial" pitchFamily="34" charset="0"/>
                <a:cs typeface="Arial" pitchFamily="34" charset="0"/>
              </a:rPr>
              <a:t> (</a:t>
            </a:r>
            <a:r>
              <a:rPr lang="en-US" b="1" dirty="0" smtClean="0">
                <a:solidFill>
                  <a:schemeClr val="tx2"/>
                </a:solidFill>
                <a:latin typeface="Arial" pitchFamily="34" charset="0"/>
                <a:cs typeface="Arial" pitchFamily="34" charset="0"/>
              </a:rPr>
              <a:t>marketing</a:t>
            </a:r>
            <a:r>
              <a:rPr lang="el-GR" dirty="0" smtClean="0">
                <a:solidFill>
                  <a:schemeClr val="tx2"/>
                </a:solidFill>
                <a:latin typeface="Arial" pitchFamily="34" charset="0"/>
                <a:cs typeface="Arial" pitchFamily="34" charset="0"/>
              </a:rPr>
              <a:t>). Και πιο συγκεκριμένα: </a:t>
            </a:r>
          </a:p>
          <a:p>
            <a:pPr marL="0" marR="0" indent="457200" algn="just" defTabSz="914400" rtl="0" eaLnBrk="1" fontAlgn="auto" latinLnBrk="0" hangingPunct="1">
              <a:lnSpc>
                <a:spcPct val="100000"/>
              </a:lnSpc>
              <a:spcBef>
                <a:spcPts val="0"/>
              </a:spcBef>
              <a:spcAft>
                <a:spcPts val="0"/>
              </a:spcAft>
              <a:buClrTx/>
              <a:buSzTx/>
              <a:buFontTx/>
              <a:buNone/>
              <a:tabLst/>
              <a:defRPr/>
            </a:pPr>
            <a:endParaRPr lang="el-GR" dirty="0" smtClean="0">
              <a:solidFill>
                <a:schemeClr val="tx2"/>
              </a:solidFill>
              <a:latin typeface="Arial" pitchFamily="34" charset="0"/>
              <a:cs typeface="Arial" pitchFamily="34" charset="0"/>
            </a:endParaRPr>
          </a:p>
          <a:p>
            <a:pPr marL="0" marR="0" indent="457200" algn="just" defTabSz="914400" rtl="0" eaLnBrk="1" fontAlgn="auto" latinLnBrk="0" hangingPunct="1">
              <a:lnSpc>
                <a:spcPct val="100000"/>
              </a:lnSpc>
              <a:spcBef>
                <a:spcPts val="0"/>
              </a:spcBef>
              <a:spcAft>
                <a:spcPts val="0"/>
              </a:spcAft>
              <a:buClrTx/>
              <a:buSzTx/>
              <a:buFontTx/>
              <a:buNone/>
              <a:tabLst/>
              <a:defRPr/>
            </a:pPr>
            <a:r>
              <a:rPr lang="el-GR" dirty="0" smtClean="0">
                <a:solidFill>
                  <a:schemeClr val="tx2"/>
                </a:solidFill>
                <a:latin typeface="Arial" pitchFamily="34" charset="0"/>
                <a:cs typeface="Arial" pitchFamily="34" charset="0"/>
              </a:rPr>
              <a:t>Στην αγορά, </a:t>
            </a:r>
            <a:r>
              <a:rPr lang="el-GR" b="1" dirty="0" smtClean="0">
                <a:solidFill>
                  <a:schemeClr val="tx2"/>
                </a:solidFill>
                <a:latin typeface="Arial" pitchFamily="34" charset="0"/>
                <a:cs typeface="Arial" pitchFamily="34" charset="0"/>
              </a:rPr>
              <a:t>περινομή </a:t>
            </a:r>
            <a:r>
              <a:rPr lang="el-GR" dirty="0" smtClean="0">
                <a:solidFill>
                  <a:schemeClr val="tx2"/>
                </a:solidFill>
                <a:latin typeface="Arial" pitchFamily="34" charset="0"/>
                <a:cs typeface="Arial" pitchFamily="34" charset="0"/>
              </a:rPr>
              <a:t>ορίζεται η </a:t>
            </a:r>
            <a:r>
              <a:rPr lang="el-GR" dirty="0" smtClean="0">
                <a:latin typeface="Arial" pitchFamily="34" charset="0"/>
                <a:cs typeface="Arial" pitchFamily="34" charset="0"/>
              </a:rPr>
              <a:t>ενεργητική στρατηγική, που χρησιμοποιείται στην περιδομή ενός </a:t>
            </a:r>
            <a:r>
              <a:rPr lang="el-GR" b="1" dirty="0" smtClean="0">
                <a:latin typeface="Arial" pitchFamily="34" charset="0"/>
                <a:cs typeface="Arial" pitchFamily="34" charset="0"/>
              </a:rPr>
              <a:t>προϊόντος</a:t>
            </a:r>
            <a:r>
              <a:rPr lang="el-GR" b="0" dirty="0" smtClean="0">
                <a:latin typeface="Arial" pitchFamily="34" charset="0"/>
                <a:cs typeface="Arial" pitchFamily="34" charset="0"/>
              </a:rPr>
              <a:t> ή μιας </a:t>
            </a:r>
            <a:r>
              <a:rPr lang="el-GR" b="1" dirty="0" smtClean="0">
                <a:latin typeface="Arial" pitchFamily="34" charset="0"/>
                <a:cs typeface="Arial" pitchFamily="34" charset="0"/>
              </a:rPr>
              <a:t>υπηρεσίας </a:t>
            </a:r>
            <a:r>
              <a:rPr lang="el-GR" dirty="0" smtClean="0">
                <a:latin typeface="Arial" pitchFamily="34" charset="0"/>
                <a:cs typeface="Arial" pitchFamily="34" charset="0"/>
              </a:rPr>
              <a:t>και περιλαμβάνει, την επιστημονική τους προσέγγιση, την μελέτη όλων των δυνητικών χρηστικών στοιχείων τους, το προτεινόμενο σύνολο των</a:t>
            </a:r>
            <a:r>
              <a:rPr lang="el-GR" baseline="0" dirty="0" smtClean="0">
                <a:latin typeface="Arial" pitchFamily="34" charset="0"/>
                <a:cs typeface="Arial" pitchFamily="34" charset="0"/>
              </a:rPr>
              <a:t> </a:t>
            </a:r>
            <a:r>
              <a:rPr lang="el-GR" dirty="0" smtClean="0">
                <a:latin typeface="Arial" pitchFamily="34" charset="0"/>
                <a:cs typeface="Arial" pitchFamily="34" charset="0"/>
              </a:rPr>
              <a:t>εφαρμοσμένων ενεργειών, καθώς και την εκτέλεση ολόκληρου του σχεδιασμού, για την αποτελεσματική και </a:t>
            </a:r>
            <a:r>
              <a:rPr lang="el-GR" b="0" i="0" u="sng" dirty="0" smtClean="0">
                <a:latin typeface="Arial" pitchFamily="34" charset="0"/>
                <a:cs typeface="Arial" pitchFamily="34" charset="0"/>
              </a:rPr>
              <a:t>κερδοφόρα</a:t>
            </a:r>
            <a:r>
              <a:rPr lang="el-GR" dirty="0" smtClean="0">
                <a:latin typeface="Arial" pitchFamily="34" charset="0"/>
                <a:cs typeface="Arial" pitchFamily="34" charset="0"/>
              </a:rPr>
              <a:t> διαχείρισή τους,</a:t>
            </a:r>
            <a:r>
              <a:rPr lang="el-GR" baseline="0" dirty="0" smtClean="0">
                <a:latin typeface="Arial" pitchFamily="34" charset="0"/>
                <a:cs typeface="Arial" pitchFamily="34" charset="0"/>
              </a:rPr>
              <a:t> στο πλαίσιο της ικανοποιήσεως των ανθρωπίνων αναγκών. </a:t>
            </a:r>
            <a:endParaRPr lang="el-GR" dirty="0" smtClean="0">
              <a:latin typeface="Arial" pitchFamily="34" charset="0"/>
              <a:cs typeface="Arial" pitchFamily="34" charset="0"/>
            </a:endParaRPr>
          </a:p>
        </p:txBody>
      </p:sp>
      <p:sp>
        <p:nvSpPr>
          <p:cNvPr id="4" name="3 - Θέση αριθμού διαφάνειας"/>
          <p:cNvSpPr>
            <a:spLocks noGrp="1"/>
          </p:cNvSpPr>
          <p:nvPr>
            <p:ph type="sldNum" sz="quarter" idx="10"/>
          </p:nvPr>
        </p:nvSpPr>
        <p:spPr/>
        <p:txBody>
          <a:bodyPr/>
          <a:lstStyle/>
          <a:p>
            <a:fld id="{CA077768-21C8-4125-A345-258E48D2EED0}"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457200" algn="just" defTabSz="914400" rtl="0" eaLnBrk="1" fontAlgn="auto" latinLnBrk="0" hangingPunct="1">
              <a:lnSpc>
                <a:spcPct val="100000"/>
              </a:lnSpc>
              <a:spcBef>
                <a:spcPts val="0"/>
              </a:spcBef>
              <a:spcAft>
                <a:spcPts val="0"/>
              </a:spcAft>
              <a:buClrTx/>
              <a:buSzTx/>
              <a:buFontTx/>
              <a:buNone/>
              <a:tabLst/>
              <a:defRPr/>
            </a:pPr>
            <a:r>
              <a:rPr lang="el-GR" dirty="0" smtClean="0">
                <a:latin typeface="Arial" pitchFamily="34" charset="0"/>
                <a:cs typeface="Arial" pitchFamily="34" charset="0"/>
              </a:rPr>
              <a:t>Η περινομή είναι μία βασική πρακτική, που εφαρμόζεται με συνέπεια είτε αυθόρμητα (εμπειρικά) είτε συστηματικά (επαγγελματικά), τόσο από κάθε άνθρωπο, όσο κι από διάφορες ατομικές και συλλογικές επιχειρήσεις, κρατικούς  και</a:t>
            </a:r>
            <a:r>
              <a:rPr lang="el-GR" baseline="0" dirty="0" smtClean="0">
                <a:latin typeface="Arial" pitchFamily="34" charset="0"/>
                <a:cs typeface="Arial" pitchFamily="34" charset="0"/>
              </a:rPr>
              <a:t> </a:t>
            </a:r>
            <a:r>
              <a:rPr lang="el-GR" dirty="0" smtClean="0">
                <a:latin typeface="Arial" pitchFamily="34" charset="0"/>
                <a:cs typeface="Arial" pitchFamily="34" charset="0"/>
              </a:rPr>
              <a:t>ιδιωτικούς οργανισμούς, κυβερνητικές και μη κυβερνητικές οργανώσεις, αλλά και κάθε είδους ιδρύματα και φορείς, για την άμεση και </a:t>
            </a:r>
            <a:r>
              <a:rPr lang="el-GR" b="1" dirty="0" smtClean="0">
                <a:latin typeface="Arial" pitchFamily="34" charset="0"/>
                <a:cs typeface="Arial" pitchFamily="34" charset="0"/>
              </a:rPr>
              <a:t>κερδοφόρα</a:t>
            </a:r>
            <a:r>
              <a:rPr lang="el-GR" dirty="0" smtClean="0">
                <a:latin typeface="Arial" pitchFamily="34" charset="0"/>
                <a:cs typeface="Arial" pitchFamily="34" charset="0"/>
              </a:rPr>
              <a:t> προώθηση των ιδεών, αλλά και πάσης φύσεως προϊόντων και υπηρεσιών τους, στο άμεσο και στοχευμένο κοινωνικό τους περιβάλλον, εκμεταλλευόμενοι ευθέως και μεθοδικά, τις επιθυμίες που δημιουργούνται διαχρονικά, από τις διάφορες ανάγκες</a:t>
            </a:r>
            <a:r>
              <a:rPr lang="el-GR" baseline="0" dirty="0" smtClean="0">
                <a:latin typeface="Arial" pitchFamily="34" charset="0"/>
                <a:cs typeface="Arial" pitchFamily="34" charset="0"/>
              </a:rPr>
              <a:t> των </a:t>
            </a:r>
            <a:r>
              <a:rPr lang="el-GR" dirty="0" smtClean="0">
                <a:latin typeface="Arial" pitchFamily="34" charset="0"/>
                <a:cs typeface="Arial" pitchFamily="34" charset="0"/>
              </a:rPr>
              <a:t>ανθρώπων </a:t>
            </a:r>
            <a:r>
              <a:rPr lang="el-GR" baseline="0" dirty="0" smtClean="0">
                <a:latin typeface="Arial" pitchFamily="34" charset="0"/>
                <a:cs typeface="Arial" pitchFamily="34" charset="0"/>
              </a:rPr>
              <a:t>και σε συνάρτηση, με την δυνατότητα των απαιτήσεών τους να τις ικανοποιήσουν. </a:t>
            </a:r>
            <a:endParaRPr lang="el-GR" dirty="0" smtClean="0">
              <a:latin typeface="Arial" pitchFamily="34" charset="0"/>
              <a:cs typeface="Arial" pitchFamily="34" charset="0"/>
            </a:endParaRPr>
          </a:p>
        </p:txBody>
      </p:sp>
      <p:sp>
        <p:nvSpPr>
          <p:cNvPr id="4" name="3 - Θέση αριθμού διαφάνειας"/>
          <p:cNvSpPr>
            <a:spLocks noGrp="1"/>
          </p:cNvSpPr>
          <p:nvPr>
            <p:ph type="sldNum" sz="quarter" idx="10"/>
          </p:nvPr>
        </p:nvSpPr>
        <p:spPr/>
        <p:txBody>
          <a:bodyPr/>
          <a:lstStyle/>
          <a:p>
            <a:fld id="{CA077768-21C8-4125-A345-258E48D2EED0}"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indent="457200" algn="just"/>
            <a:r>
              <a:rPr lang="el-GR" dirty="0" smtClean="0">
                <a:latin typeface="Arial" pitchFamily="34" charset="0"/>
                <a:cs typeface="Arial" pitchFamily="34" charset="0"/>
              </a:rPr>
              <a:t>Όμως, όπως ακριβώς προκύπτει κι από το εκπαιδευτικό υλικό του προγράμματος του ΥΠΕΚΑΑ, για να γίνει μία</a:t>
            </a:r>
            <a:r>
              <a:rPr lang="el-GR" baseline="0" dirty="0" smtClean="0">
                <a:latin typeface="Arial" pitchFamily="34" charset="0"/>
                <a:cs typeface="Arial" pitchFamily="34" charset="0"/>
              </a:rPr>
              <a:t> πραγματικά σοβαρή</a:t>
            </a:r>
            <a:r>
              <a:rPr lang="el-GR" dirty="0" smtClean="0">
                <a:latin typeface="Arial" pitchFamily="34" charset="0"/>
                <a:cs typeface="Arial" pitchFamily="34" charset="0"/>
              </a:rPr>
              <a:t> και συνεπώς αποδοτική περινομή, απαιτείται οπωσδήποτε </a:t>
            </a:r>
            <a:r>
              <a:rPr lang="el-GR" baseline="0" dirty="0" smtClean="0">
                <a:latin typeface="Arial" pitchFamily="34" charset="0"/>
                <a:cs typeface="Arial" pitchFamily="34" charset="0"/>
              </a:rPr>
              <a:t>η προηγουμένη κατανόηση της αγοράς, η τμηματοποίησή της και η στοχοποίηση των τμημάτων της. </a:t>
            </a:r>
          </a:p>
          <a:p>
            <a:pPr indent="457200" algn="just"/>
            <a:r>
              <a:rPr lang="el-GR" baseline="0" dirty="0" smtClean="0">
                <a:latin typeface="Arial" pitchFamily="34" charset="0"/>
                <a:cs typeface="Arial" pitchFamily="34" charset="0"/>
              </a:rPr>
              <a:t>Αυτό σημαίνει πως </a:t>
            </a:r>
            <a:r>
              <a:rPr lang="el-GR" dirty="0" smtClean="0">
                <a:latin typeface="Arial" pitchFamily="34" charset="0"/>
                <a:cs typeface="Arial" pitchFamily="34" charset="0"/>
              </a:rPr>
              <a:t>καταρχήν, </a:t>
            </a:r>
            <a:r>
              <a:rPr lang="el-GR" baseline="0" dirty="0" smtClean="0">
                <a:latin typeface="Arial" pitchFamily="34" charset="0"/>
                <a:cs typeface="Arial" pitchFamily="34" charset="0"/>
              </a:rPr>
              <a:t>θα πρέπει να διενεργηθεί μία ανάλογη ενδελεχής έρευνα των αναγκών της κοινωνίας, κατόπιν να συνυπολογισθούν όλοι οι </a:t>
            </a:r>
            <a:r>
              <a:rPr lang="el-GR" b="1" u="none" baseline="0" dirty="0" smtClean="0">
                <a:latin typeface="Arial" pitchFamily="34" charset="0"/>
                <a:cs typeface="Arial" pitchFamily="34" charset="0"/>
              </a:rPr>
              <a:t>αναρίθμητοι</a:t>
            </a:r>
            <a:r>
              <a:rPr lang="el-GR" u="none" baseline="0" dirty="0" smtClean="0">
                <a:latin typeface="Arial" pitchFamily="34" charset="0"/>
                <a:cs typeface="Arial" pitchFamily="34" charset="0"/>
              </a:rPr>
              <a:t> ρυθμιστικοί </a:t>
            </a:r>
            <a:r>
              <a:rPr lang="el-GR" baseline="0" dirty="0" smtClean="0">
                <a:latin typeface="Arial" pitchFamily="34" charset="0"/>
                <a:cs typeface="Arial" pitchFamily="34" charset="0"/>
              </a:rPr>
              <a:t>παράγοντες που περιλαμβάνονται στην θεωρία της περινομής κι επηρεάζουν καθοριστικά την απόδοσή της, το ανάλογο εμπειρικό απόθεμα του περινόμου και τέλος, να γίνει η καταλληλότερη και η χρηστικότερη τμηματοποίηση της στοχευμένης αγοράς, ώστε η περινομή να αποδώσει το μεγαλύτερο δυνατό κέρδος. </a:t>
            </a:r>
          </a:p>
        </p:txBody>
      </p:sp>
      <p:sp>
        <p:nvSpPr>
          <p:cNvPr id="4" name="3 - Θέση αριθμού διαφάνειας"/>
          <p:cNvSpPr>
            <a:spLocks noGrp="1"/>
          </p:cNvSpPr>
          <p:nvPr>
            <p:ph type="sldNum" sz="quarter" idx="10"/>
          </p:nvPr>
        </p:nvSpPr>
        <p:spPr/>
        <p:txBody>
          <a:bodyPr/>
          <a:lstStyle/>
          <a:p>
            <a:fld id="{CA077768-21C8-4125-A345-258E48D2EED0}"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indent="457200" algn="just"/>
            <a:r>
              <a:rPr lang="el-GR" baseline="0" dirty="0" smtClean="0">
                <a:latin typeface="Arial" pitchFamily="34" charset="0"/>
                <a:cs typeface="Arial" pitchFamily="34" charset="0"/>
              </a:rPr>
              <a:t>Κι αυτό είναι μία εξαιρετικά χρονοβόρα διαδικασία, στην οποία φυσικά οι μικρομεσαίοι κοιναγοί, αντικειμενικά και προφανέστατα, καθώς δεν διαθέτουν ούτε καν ελάχιστο από τον απαιτούμενο χρόνο, ή έστω την ελάχιστη σχετική γνώση, ουδέποτε μπορούν και ν’ αντεπεξέλθουν στις ανάγκες μίας αξιόλογης και αποδοτικής περινομής! </a:t>
            </a:r>
          </a:p>
          <a:p>
            <a:pPr indent="457200" algn="just"/>
            <a:r>
              <a:rPr lang="el-GR" baseline="0" dirty="0" smtClean="0">
                <a:latin typeface="Arial" pitchFamily="34" charset="0"/>
                <a:cs typeface="Arial" pitchFamily="34" charset="0"/>
              </a:rPr>
              <a:t>Εάν δε υπολογιστεί και το δυσβάσταχτο οικονομικό κόστος της διατήρησης ενός αναλόγου τμήματος περινομής σε μια μικρομεσαία επιχείρηση (ΜΜΕ) πχ, με την ανάλογη βαριά επιβάρυνση του μεταβλητού της κόστους, ή έστω και μόνο το κόστος μιας περιστασιακής πρόσληψης ενός περινόμου, ή μιας εργολαβικής εταιρείας παροχής υπηρεσιών περινομής, είναι αυταπόδεικτο πια, πως φαινομενικά τουλάχιστον, η περινομή για μια ΜΜΕ, είναι κυριολεκτικά και αυστηρά … </a:t>
            </a:r>
            <a:r>
              <a:rPr lang="el-GR" b="1" baseline="0" dirty="0" smtClean="0">
                <a:latin typeface="Arial" pitchFamily="34" charset="0"/>
                <a:cs typeface="Arial" pitchFamily="34" charset="0"/>
              </a:rPr>
              <a:t>άκρως</a:t>
            </a:r>
            <a:r>
              <a:rPr lang="el-GR" baseline="0" dirty="0" smtClean="0">
                <a:latin typeface="Arial" pitchFamily="34" charset="0"/>
                <a:cs typeface="Arial" pitchFamily="34" charset="0"/>
              </a:rPr>
              <a:t> </a:t>
            </a:r>
            <a:r>
              <a:rPr lang="el-GR" b="1" baseline="0" dirty="0" smtClean="0">
                <a:latin typeface="Arial" pitchFamily="34" charset="0"/>
                <a:cs typeface="Arial" pitchFamily="34" charset="0"/>
              </a:rPr>
              <a:t>απαγορευτική</a:t>
            </a:r>
            <a:r>
              <a:rPr lang="el-GR" baseline="0" dirty="0" smtClean="0">
                <a:latin typeface="Arial" pitchFamily="34" charset="0"/>
                <a:cs typeface="Arial" pitchFamily="34" charset="0"/>
              </a:rPr>
              <a:t>!!! … </a:t>
            </a:r>
            <a:endParaRPr lang="el-GR" dirty="0">
              <a:latin typeface="Arial" pitchFamily="34" charset="0"/>
              <a:cs typeface="Arial" pitchFamily="34" charset="0"/>
            </a:endParaRPr>
          </a:p>
        </p:txBody>
      </p:sp>
      <p:sp>
        <p:nvSpPr>
          <p:cNvPr id="4" name="3 - Θέση αριθμού διαφάνειας"/>
          <p:cNvSpPr>
            <a:spLocks noGrp="1"/>
          </p:cNvSpPr>
          <p:nvPr>
            <p:ph type="sldNum" sz="quarter" idx="10"/>
          </p:nvPr>
        </p:nvSpPr>
        <p:spPr/>
        <p:txBody>
          <a:bodyPr/>
          <a:lstStyle/>
          <a:p>
            <a:fld id="{CA077768-21C8-4125-A345-258E48D2EED0}"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el-GR" smtClean="0"/>
              <a:t>Kλικ για επεξεργασία του τίτλου</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6/30/2017</a:t>
            </a:fld>
            <a:endParaRPr lang="en-US"/>
          </a:p>
        </p:txBody>
      </p:sp>
      <p:sp>
        <p:nvSpPr>
          <p:cNvPr id="11" name="Slide Number Placeholder 10"/>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Τίτλος και Κείμενο">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l-GR" smtClean="0"/>
              <a:t>Kλικ για επεξεργασία του τίτλου</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6/30/2017</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el-GR" smtClean="0"/>
              <a:t>Kλικ για επεξεργασία του τίτλου</a:t>
            </a:r>
            <a:endParaRPr lang="en-US"/>
          </a:p>
        </p:txBody>
      </p:sp>
      <p:sp>
        <p:nvSpPr>
          <p:cNvPr id="7" name="Date Placeholder 6"/>
          <p:cNvSpPr>
            <a:spLocks noGrp="1"/>
          </p:cNvSpPr>
          <p:nvPr>
            <p:ph type="dt" sz="half" idx="10"/>
          </p:nvPr>
        </p:nvSpPr>
        <p:spPr/>
        <p:txBody>
          <a:bodyPr/>
          <a:lstStyle/>
          <a:p>
            <a:fld id="{5C14FD69-4A85-4715-A222-ABB225B63BC6}" type="datetimeFigureOut">
              <a:rPr lang="en-US" smtClean="0"/>
              <a:pPr/>
              <a:t>6/30/2017</a:t>
            </a:fld>
            <a:endParaRPr lang="en-US"/>
          </a:p>
        </p:txBody>
      </p:sp>
      <p:sp>
        <p:nvSpPr>
          <p:cNvPr id="8" name="Slide Number Placeholder 7"/>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14FD69-4A85-4715-A222-ABB225B63BC6}" type="datetimeFigureOut">
              <a:rPr lang="en-US" smtClean="0"/>
              <a:pPr/>
              <a:t>6/30/2017</a:t>
            </a:fld>
            <a:endParaRPr lang="en-US"/>
          </a:p>
        </p:txBody>
      </p:sp>
      <p:sp>
        <p:nvSpPr>
          <p:cNvPr id="6" name="Slide Number Placeholder 5"/>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8" name="Footer Placeholder 7"/>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Τίτλος και Δίστηλο κείμενο">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l-GR" smtClean="0"/>
              <a:t>Kλικ για επεξεργασία του τίτλου</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6/30/2017</a:t>
            </a:fld>
            <a:endParaRPr lang="en-US"/>
          </a:p>
        </p:txBody>
      </p:sp>
      <p:sp>
        <p:nvSpPr>
          <p:cNvPr id="12" name="Slide Number Placeholder 11"/>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Τίτλος και Αντικείμενο">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el-GR" smtClean="0"/>
              <a:t>Kλικ για επεξεργασία του τίτλου</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6/30/2017</a:t>
            </a:fld>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l-GR" smtClean="0"/>
              <a:t>Kλικ για επεξεργασία του τίτλου</a:t>
            </a:r>
            <a:endParaRPr lang="en-US"/>
          </a:p>
        </p:txBody>
      </p:sp>
      <p:sp>
        <p:nvSpPr>
          <p:cNvPr id="9" name="Date Placeholder 8"/>
          <p:cNvSpPr>
            <a:spLocks noGrp="1"/>
          </p:cNvSpPr>
          <p:nvPr>
            <p:ph type="dt" sz="half" idx="10"/>
          </p:nvPr>
        </p:nvSpPr>
        <p:spPr/>
        <p:txBody>
          <a:bodyPr/>
          <a:lstStyle/>
          <a:p>
            <a:fld id="{5C14FD69-4A85-4715-A222-ABB225B63BC6}" type="datetimeFigureOut">
              <a:rPr lang="en-US" smtClean="0"/>
              <a:pPr/>
              <a:t>6/30/2017</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el-GR" smtClean="0"/>
              <a:t>Kλικ για επεξεργασία του τίτλου</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5C14FD69-4A85-4715-A222-ABB225B63BC6}" type="datetimeFigureOut">
              <a:rPr lang="en-US" smtClean="0"/>
              <a:pPr/>
              <a:t>6/30/2017</a:t>
            </a:fld>
            <a:endParaRPr lang="en-US" sz="1000" dirty="0" smtClean="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lgn="ctr"/>
            <a:endParaRPr lang="en-US" sz="1000" smtClean="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lgn="r"/>
            <a:fld id="{D4C49B74-5DB2-4B03-B1D2-7F6A3C51C318}" type="slidenum">
              <a:rPr lang="en-US" smtClean="0"/>
              <a:pPr algn="r"/>
              <a:t>‹#›</a:t>
            </a:fld>
            <a:endParaRPr lang="en-US" sz="1000"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mailto:antoniosmartinis@gmail.com" TargetMode="External"/><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olympiakopantechnon.gr/perinomi/" TargetMode="External"/><Relationship Id="rId4" Type="http://schemas.openxmlformats.org/officeDocument/2006/relationships/hyperlink" Target="http://antoniosmartinis.blogspot.gr/"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a:xfrm>
            <a:off x="252000" y="4941248"/>
            <a:ext cx="8640000" cy="1800000"/>
          </a:xfrm>
        </p:spPr>
        <p:txBody>
          <a:bodyPr>
            <a:normAutofit lnSpcReduction="10000"/>
          </a:bodyPr>
          <a:lstStyle/>
          <a:p>
            <a:r>
              <a:rPr lang="el-GR" sz="2400" dirty="0" smtClean="0">
                <a:solidFill>
                  <a:schemeClr val="tx2"/>
                </a:solidFill>
                <a:latin typeface="Arial" pitchFamily="34" charset="0"/>
                <a:cs typeface="Arial" pitchFamily="34" charset="0"/>
              </a:rPr>
              <a:t>η περινομή (</a:t>
            </a:r>
            <a:r>
              <a:rPr lang="en-US" sz="2400" dirty="0" smtClean="0">
                <a:solidFill>
                  <a:schemeClr val="tx2"/>
                </a:solidFill>
                <a:latin typeface="Arial" pitchFamily="34" charset="0"/>
                <a:cs typeface="Arial" pitchFamily="34" charset="0"/>
              </a:rPr>
              <a:t>marketing</a:t>
            </a:r>
            <a:r>
              <a:rPr lang="el-GR" sz="2400" dirty="0" smtClean="0">
                <a:solidFill>
                  <a:schemeClr val="tx2"/>
                </a:solidFill>
                <a:latin typeface="Arial" pitchFamily="34" charset="0"/>
                <a:cs typeface="Arial" pitchFamily="34" charset="0"/>
              </a:rPr>
              <a:t>) στην λειτουργία της αγοράς</a:t>
            </a:r>
          </a:p>
          <a:p>
            <a:endParaRPr lang="el-GR" sz="2400" dirty="0" smtClean="0">
              <a:solidFill>
                <a:schemeClr val="tx2"/>
              </a:solidFill>
              <a:latin typeface="Arial" pitchFamily="34" charset="0"/>
              <a:cs typeface="Arial" pitchFamily="34" charset="0"/>
            </a:endParaRPr>
          </a:p>
          <a:p>
            <a:endParaRPr lang="el-GR" sz="2400" dirty="0" smtClean="0">
              <a:solidFill>
                <a:schemeClr val="tx2"/>
              </a:solidFill>
              <a:latin typeface="Arial" pitchFamily="34" charset="0"/>
              <a:cs typeface="Arial" pitchFamily="34" charset="0"/>
            </a:endParaRPr>
          </a:p>
          <a:p>
            <a:endParaRPr lang="el-GR" sz="2400" dirty="0" smtClean="0">
              <a:solidFill>
                <a:schemeClr val="tx2"/>
              </a:solidFill>
              <a:latin typeface="Arial" pitchFamily="34" charset="0"/>
              <a:cs typeface="Arial" pitchFamily="34" charset="0"/>
            </a:endParaRPr>
          </a:p>
          <a:p>
            <a:r>
              <a:rPr lang="el-GR" sz="2400" dirty="0" smtClean="0">
                <a:solidFill>
                  <a:schemeClr val="tx2"/>
                </a:solidFill>
                <a:latin typeface="+mj-lt"/>
                <a:cs typeface="Arial" pitchFamily="34" charset="0"/>
              </a:rPr>
              <a:t>ΑΝΤΩΝΙΟΥ Μαρτίνη</a:t>
            </a:r>
            <a:endParaRPr lang="el-GR" sz="2400" dirty="0">
              <a:solidFill>
                <a:schemeClr val="tx2"/>
              </a:solidFill>
              <a:latin typeface="+mj-lt"/>
              <a:cs typeface="Arial" pitchFamily="34" charset="0"/>
            </a:endParaRPr>
          </a:p>
        </p:txBody>
      </p:sp>
      <p:sp>
        <p:nvSpPr>
          <p:cNvPr id="3" name="2 - Τίτλος"/>
          <p:cNvSpPr>
            <a:spLocks noGrp="1"/>
          </p:cNvSpPr>
          <p:nvPr>
            <p:ph type="ctrTitle"/>
          </p:nvPr>
        </p:nvSpPr>
        <p:spPr>
          <a:xfrm>
            <a:off x="252000" y="3861160"/>
            <a:ext cx="8640000" cy="1008000"/>
          </a:xfrm>
        </p:spPr>
        <p:txBody>
          <a:bodyPr/>
          <a:lstStyle/>
          <a:p>
            <a:r>
              <a:rPr lang="el-GR" dirty="0" smtClean="0">
                <a:latin typeface="Times New Roman" pitchFamily="18" charset="0"/>
                <a:cs typeface="Times New Roman" pitchFamily="18" charset="0"/>
              </a:rPr>
              <a:t>Περινομή</a:t>
            </a:r>
            <a:endParaRPr lang="el-GR" dirty="0">
              <a:latin typeface="Times New Roman" pitchFamily="18" charset="0"/>
              <a:cs typeface="Times New Roman" pitchFamily="18" charset="0"/>
            </a:endParaRPr>
          </a:p>
        </p:txBody>
      </p:sp>
      <p:pic>
        <p:nvPicPr>
          <p:cNvPr id="5" name="4 - Εικόνα" descr="peridomi.l.png"/>
          <p:cNvPicPr>
            <a:picLocks noChangeAspect="1"/>
          </p:cNvPicPr>
          <p:nvPr/>
        </p:nvPicPr>
        <p:blipFill>
          <a:blip r:embed="rId3" cstate="print"/>
          <a:stretch>
            <a:fillRect/>
          </a:stretch>
        </p:blipFill>
        <p:spPr>
          <a:xfrm>
            <a:off x="4497649" y="332656"/>
            <a:ext cx="3602743" cy="360274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Τίτλος"/>
          <p:cNvSpPr>
            <a:spLocks noGrp="1"/>
          </p:cNvSpPr>
          <p:nvPr>
            <p:ph type="title"/>
          </p:nvPr>
        </p:nvSpPr>
        <p:spPr>
          <a:xfrm>
            <a:off x="252000" y="332656"/>
            <a:ext cx="8640000" cy="1008000"/>
          </a:xfrm>
        </p:spPr>
        <p:txBody>
          <a:bodyPr/>
          <a:lstStyle/>
          <a:p>
            <a:fld id="{5890EAD0-65DB-46EF-AD72-8B905A6B48E1}" type="slidenum">
              <a:rPr lang="el-GR" smtClean="0"/>
              <a:pPr/>
              <a:t>10</a:t>
            </a:fld>
            <a:r>
              <a:rPr lang="el-GR" dirty="0" smtClean="0"/>
              <a:t>. Καπιταλιστική περινομή</a:t>
            </a:r>
            <a:endParaRPr lang="el-GR" dirty="0"/>
          </a:p>
        </p:txBody>
      </p:sp>
      <p:graphicFrame>
        <p:nvGraphicFramePr>
          <p:cNvPr id="7" name="6 - Γράφημα"/>
          <p:cNvGraphicFramePr/>
          <p:nvPr/>
        </p:nvGraphicFramePr>
        <p:xfrm>
          <a:off x="612000" y="1556792"/>
          <a:ext cx="7920000" cy="5040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Τίτλος"/>
          <p:cNvSpPr>
            <a:spLocks noGrp="1"/>
          </p:cNvSpPr>
          <p:nvPr>
            <p:ph type="title"/>
          </p:nvPr>
        </p:nvSpPr>
        <p:spPr>
          <a:xfrm>
            <a:off x="252000" y="332656"/>
            <a:ext cx="8640000" cy="1008000"/>
          </a:xfrm>
        </p:spPr>
        <p:txBody>
          <a:bodyPr/>
          <a:lstStyle/>
          <a:p>
            <a:fld id="{F1AA1F26-7A32-4672-8AFA-5B05670437D6}" type="slidenum">
              <a:rPr lang="el-GR" smtClean="0"/>
              <a:pPr/>
              <a:t>11</a:t>
            </a:fld>
            <a:r>
              <a:rPr lang="el-GR" dirty="0" smtClean="0"/>
              <a:t>. Σοσιαλιστική περινομή</a:t>
            </a:r>
            <a:endParaRPr lang="el-GR" dirty="0"/>
          </a:p>
        </p:txBody>
      </p:sp>
      <p:graphicFrame>
        <p:nvGraphicFramePr>
          <p:cNvPr id="5" name="4 - Γράφημα"/>
          <p:cNvGraphicFramePr/>
          <p:nvPr/>
        </p:nvGraphicFramePr>
        <p:xfrm>
          <a:off x="612000" y="1556792"/>
          <a:ext cx="7920000" cy="5040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Τίτλος"/>
          <p:cNvSpPr>
            <a:spLocks noGrp="1"/>
          </p:cNvSpPr>
          <p:nvPr>
            <p:ph type="title"/>
          </p:nvPr>
        </p:nvSpPr>
        <p:spPr>
          <a:xfrm>
            <a:off x="252000" y="332656"/>
            <a:ext cx="8640000" cy="1008000"/>
          </a:xfrm>
        </p:spPr>
        <p:txBody>
          <a:bodyPr/>
          <a:lstStyle/>
          <a:p>
            <a:fld id="{04CBFB65-497B-4E0A-AAD9-AB5E0A508150}" type="slidenum">
              <a:rPr lang="el-GR" smtClean="0"/>
              <a:pPr/>
              <a:t>12</a:t>
            </a:fld>
            <a:r>
              <a:rPr lang="el-GR" dirty="0" smtClean="0"/>
              <a:t>. Ανάλυση καπιταλιστικής περινομής</a:t>
            </a:r>
            <a:endParaRPr lang="el-GR" dirty="0"/>
          </a:p>
        </p:txBody>
      </p:sp>
      <p:graphicFrame>
        <p:nvGraphicFramePr>
          <p:cNvPr id="8" name="7 - Γράφημα"/>
          <p:cNvGraphicFramePr/>
          <p:nvPr/>
        </p:nvGraphicFramePr>
        <p:xfrm>
          <a:off x="252000" y="1568450"/>
          <a:ext cx="8640000" cy="5040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Τίτλος"/>
          <p:cNvSpPr>
            <a:spLocks noGrp="1"/>
          </p:cNvSpPr>
          <p:nvPr>
            <p:ph type="title"/>
          </p:nvPr>
        </p:nvSpPr>
        <p:spPr>
          <a:xfrm>
            <a:off x="252000" y="332656"/>
            <a:ext cx="8640000" cy="1008000"/>
          </a:xfrm>
        </p:spPr>
        <p:txBody>
          <a:bodyPr/>
          <a:lstStyle/>
          <a:p>
            <a:fld id="{B11CA63A-7D12-43D1-BAF6-20E101D46972}" type="slidenum">
              <a:rPr lang="el-GR" smtClean="0"/>
              <a:pPr/>
              <a:t>13</a:t>
            </a:fld>
            <a:r>
              <a:rPr lang="el-GR" dirty="0" smtClean="0"/>
              <a:t>. Καπιταλιστική κερδοφορία </a:t>
            </a:r>
          </a:p>
        </p:txBody>
      </p:sp>
      <p:graphicFrame>
        <p:nvGraphicFramePr>
          <p:cNvPr id="5" name="4 - Γράφημα"/>
          <p:cNvGraphicFramePr/>
          <p:nvPr/>
        </p:nvGraphicFramePr>
        <p:xfrm>
          <a:off x="0" y="1556792"/>
          <a:ext cx="4392000" cy="50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 Γράφημα"/>
          <p:cNvGraphicFramePr/>
          <p:nvPr/>
        </p:nvGraphicFramePr>
        <p:xfrm>
          <a:off x="4392000" y="1484784"/>
          <a:ext cx="4752000" cy="5040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252000" y="332656"/>
            <a:ext cx="8640000" cy="1008000"/>
          </a:xfrm>
        </p:spPr>
        <p:txBody>
          <a:bodyPr/>
          <a:lstStyle/>
          <a:p>
            <a:fld id="{A1FA864C-47B4-4F4B-9800-CB6811B8A201}" type="slidenum">
              <a:rPr lang="el-GR" smtClean="0">
                <a:latin typeface="Times New Roman" pitchFamily="18" charset="0"/>
                <a:cs typeface="Times New Roman" pitchFamily="18" charset="0"/>
              </a:rPr>
              <a:pPr/>
              <a:t>14</a:t>
            </a:fld>
            <a:r>
              <a:rPr lang="el-GR" dirty="0" smtClean="0">
                <a:latin typeface="Times New Roman" pitchFamily="18" charset="0"/>
                <a:cs typeface="Times New Roman" pitchFamily="18" charset="0"/>
              </a:rPr>
              <a:t>. Κοινωνική αναλογία</a:t>
            </a:r>
            <a:endParaRPr lang="el-GR" dirty="0">
              <a:latin typeface="Times New Roman" pitchFamily="18" charset="0"/>
              <a:cs typeface="Times New Roman" pitchFamily="18" charset="0"/>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3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27" name="Object 3"/>
          <p:cNvGraphicFramePr>
            <a:graphicFrameLocks noChangeAspect="1"/>
          </p:cNvGraphicFramePr>
          <p:nvPr/>
        </p:nvGraphicFramePr>
        <p:xfrm>
          <a:off x="612000" y="2473931"/>
          <a:ext cx="7920000" cy="3187317"/>
        </p:xfrm>
        <a:graphic>
          <a:graphicData uri="http://schemas.openxmlformats.org/presentationml/2006/ole">
            <p:oleObj spid="_x0000_s1027" name="Εξίσωση" r:id="rId4" imgW="1041120" imgH="419040" progId="Equation.3">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a:xfrm>
            <a:off x="5364088" y="2348944"/>
            <a:ext cx="3527912" cy="576000"/>
          </a:xfrm>
        </p:spPr>
        <p:txBody>
          <a:bodyPr/>
          <a:lstStyle/>
          <a:p>
            <a:r>
              <a:rPr lang="el-GR" dirty="0" smtClean="0"/>
              <a:t>Μεγακοιναγοί</a:t>
            </a:r>
            <a:endParaRPr lang="el-GR" dirty="0"/>
          </a:p>
        </p:txBody>
      </p:sp>
      <p:sp>
        <p:nvSpPr>
          <p:cNvPr id="3" name="2 - Τίτλος"/>
          <p:cNvSpPr>
            <a:spLocks noGrp="1"/>
          </p:cNvSpPr>
          <p:nvPr>
            <p:ph type="title"/>
          </p:nvPr>
        </p:nvSpPr>
        <p:spPr>
          <a:xfrm>
            <a:off x="252000" y="359465"/>
            <a:ext cx="8640000" cy="1008000"/>
          </a:xfrm>
        </p:spPr>
        <p:txBody>
          <a:bodyPr/>
          <a:lstStyle/>
          <a:p>
            <a:fld id="{9DA8001F-2ACA-4546-B278-9F7107007C93}" type="slidenum">
              <a:rPr lang="el-GR" smtClean="0"/>
              <a:pPr/>
              <a:t>15</a:t>
            </a:fld>
            <a:r>
              <a:rPr lang="el-GR" dirty="0" smtClean="0"/>
              <a:t>. Σοσιαλιστική συμπεριφορά</a:t>
            </a:r>
            <a:endParaRPr lang="el-GR" dirty="0"/>
          </a:p>
        </p:txBody>
      </p:sp>
      <p:pic>
        <p:nvPicPr>
          <p:cNvPr id="5" name="4 - Εικόνα" descr="sos.symperifora.png"/>
          <p:cNvPicPr>
            <a:picLocks noChangeAspect="1"/>
          </p:cNvPicPr>
          <p:nvPr/>
        </p:nvPicPr>
        <p:blipFill>
          <a:blip r:embed="rId3" cstate="print"/>
          <a:stretch>
            <a:fillRect/>
          </a:stretch>
        </p:blipFill>
        <p:spPr>
          <a:xfrm>
            <a:off x="180072" y="1557352"/>
            <a:ext cx="5040000" cy="5040000"/>
          </a:xfrm>
          <a:prstGeom prst="rect">
            <a:avLst/>
          </a:prstGeom>
        </p:spPr>
      </p:pic>
      <p:sp>
        <p:nvSpPr>
          <p:cNvPr id="6" name="1 - Θέση κειμένου"/>
          <p:cNvSpPr txBox="1">
            <a:spLocks/>
          </p:cNvSpPr>
          <p:nvPr/>
        </p:nvSpPr>
        <p:spPr>
          <a:xfrm>
            <a:off x="5364088" y="4149144"/>
            <a:ext cx="3527912" cy="576000"/>
          </a:xfrm>
          <a:prstGeom prst="rect">
            <a:avLst/>
          </a:prstGeom>
        </p:spPr>
        <p:txBody>
          <a:bodyPr>
            <a:normAutofit/>
          </a:bodyPr>
          <a:lstStyle/>
          <a:p>
            <a:pPr marL="342900" marR="0" lvl="0" indent="-342900" defTabSz="914400" eaLnBrk="1" fontAlgn="auto" latinLnBrk="0" hangingPunct="1">
              <a:lnSpc>
                <a:spcPct val="100000"/>
              </a:lnSpc>
              <a:spcBef>
                <a:spcPts val="0"/>
              </a:spcBef>
              <a:spcAft>
                <a:spcPts val="0"/>
              </a:spcAft>
              <a:buClrTx/>
              <a:buSzTx/>
              <a:buFontTx/>
              <a:buChar char="•"/>
              <a:tabLst/>
              <a:defRPr/>
            </a:pPr>
            <a:r>
              <a:rPr kumimoji="0" lang="el-GR" sz="2800" b="0" i="0" u="none" strike="noStrike" kern="0" cap="none" spc="0" normalizeH="0" baseline="0" noProof="0" dirty="0" smtClean="0">
                <a:ln>
                  <a:noFill/>
                </a:ln>
                <a:solidFill>
                  <a:sysClr val="windowText" lastClr="000000"/>
                </a:solidFill>
                <a:effectLst/>
                <a:uLnTx/>
                <a:uFillTx/>
                <a:latin typeface="+mn-lt"/>
              </a:rPr>
              <a:t>Μεσοκοιναγοί</a:t>
            </a:r>
            <a:endParaRPr kumimoji="0" lang="el-GR" sz="2800" b="0" i="0" u="none" strike="noStrike" kern="0" cap="none" spc="0" normalizeH="0" baseline="0" noProof="0" dirty="0">
              <a:ln>
                <a:noFill/>
              </a:ln>
              <a:solidFill>
                <a:sysClr val="windowText" lastClr="000000"/>
              </a:solidFill>
              <a:effectLst/>
              <a:uLnTx/>
              <a:uFillTx/>
              <a:latin typeface="+mn-lt"/>
            </a:endParaRPr>
          </a:p>
        </p:txBody>
      </p:sp>
      <p:sp>
        <p:nvSpPr>
          <p:cNvPr id="7" name="1 - Θέση κειμένου"/>
          <p:cNvSpPr txBox="1">
            <a:spLocks/>
          </p:cNvSpPr>
          <p:nvPr/>
        </p:nvSpPr>
        <p:spPr>
          <a:xfrm>
            <a:off x="5364088" y="5589304"/>
            <a:ext cx="3527912" cy="576000"/>
          </a:xfrm>
          <a:prstGeom prst="rect">
            <a:avLst/>
          </a:prstGeom>
        </p:spPr>
        <p:txBody>
          <a:bodyPr>
            <a:normAutofit/>
          </a:bodyPr>
          <a:lstStyle/>
          <a:p>
            <a:pPr marL="342900" marR="0" lvl="0" indent="-342900" defTabSz="914400" eaLnBrk="1" fontAlgn="auto" latinLnBrk="0" hangingPunct="1">
              <a:lnSpc>
                <a:spcPct val="100000"/>
              </a:lnSpc>
              <a:spcBef>
                <a:spcPts val="0"/>
              </a:spcBef>
              <a:spcAft>
                <a:spcPts val="0"/>
              </a:spcAft>
              <a:buClrTx/>
              <a:buSzTx/>
              <a:buFontTx/>
              <a:buChar char="•"/>
              <a:tabLst/>
              <a:defRPr/>
            </a:pPr>
            <a:r>
              <a:rPr kumimoji="0" lang="el-GR" sz="2800" b="0" i="0" u="none" strike="noStrike" kern="0" cap="none" spc="0" normalizeH="0" baseline="0" noProof="0" dirty="0" smtClean="0">
                <a:ln>
                  <a:noFill/>
                </a:ln>
                <a:solidFill>
                  <a:sysClr val="windowText" lastClr="000000"/>
                </a:solidFill>
                <a:effectLst/>
                <a:uLnTx/>
                <a:uFillTx/>
                <a:latin typeface="+mn-lt"/>
              </a:rPr>
              <a:t>Μικροκοιναγοί</a:t>
            </a:r>
            <a:endParaRPr kumimoji="0" lang="el-GR" sz="2800" b="0" i="0" u="none" strike="noStrike" kern="0" cap="none" spc="0" normalizeH="0" baseline="0" noProof="0" dirty="0">
              <a:ln>
                <a:noFill/>
              </a:ln>
              <a:solidFill>
                <a:sysClr val="windowText" lastClr="000000"/>
              </a:solidFill>
              <a:effectLst/>
              <a:uLnTx/>
              <a:uFillTx/>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252000" y="359465"/>
            <a:ext cx="8640000" cy="1008000"/>
          </a:xfrm>
        </p:spPr>
        <p:txBody>
          <a:bodyPr>
            <a:normAutofit/>
          </a:bodyPr>
          <a:lstStyle/>
          <a:p>
            <a:fld id="{EB774FD2-DBA5-4CB7-8CD4-E8202A2FAF2F}" type="slidenum">
              <a:rPr lang="el-GR" smtClean="0">
                <a:solidFill>
                  <a:schemeClr val="tx1"/>
                </a:solidFill>
              </a:rPr>
              <a:pPr/>
              <a:t>16</a:t>
            </a:fld>
            <a:r>
              <a:rPr lang="el-GR" dirty="0" smtClean="0">
                <a:solidFill>
                  <a:schemeClr val="tx1"/>
                </a:solidFill>
              </a:rPr>
              <a:t>. Κλαδική περινομή</a:t>
            </a:r>
            <a:endParaRPr lang="el-GR" dirty="0">
              <a:solidFill>
                <a:schemeClr val="tx1"/>
              </a:solidFill>
            </a:endParaRPr>
          </a:p>
        </p:txBody>
      </p:sp>
      <p:pic>
        <p:nvPicPr>
          <p:cNvPr id="9" name="8 - Εικόνα" descr="perinomi.klad.png"/>
          <p:cNvPicPr>
            <a:picLocks noChangeAspect="1"/>
          </p:cNvPicPr>
          <p:nvPr/>
        </p:nvPicPr>
        <p:blipFill>
          <a:blip r:embed="rId3" cstate="print"/>
          <a:stretch>
            <a:fillRect/>
          </a:stretch>
        </p:blipFill>
        <p:spPr>
          <a:xfrm>
            <a:off x="504" y="1340768"/>
            <a:ext cx="9108000" cy="551719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Τίτλος"/>
          <p:cNvSpPr>
            <a:spLocks noGrp="1"/>
          </p:cNvSpPr>
          <p:nvPr>
            <p:ph type="title"/>
          </p:nvPr>
        </p:nvSpPr>
        <p:spPr>
          <a:xfrm>
            <a:off x="252000" y="332656"/>
            <a:ext cx="8640000" cy="1008000"/>
          </a:xfrm>
        </p:spPr>
        <p:txBody>
          <a:bodyPr/>
          <a:lstStyle/>
          <a:p>
            <a:fld id="{2AAE5B0D-86F1-4209-BACE-774AFB58051E}" type="slidenum">
              <a:rPr lang="el-GR" smtClean="0"/>
              <a:pPr/>
              <a:t>17</a:t>
            </a:fld>
            <a:r>
              <a:rPr lang="el-GR" dirty="0" smtClean="0"/>
              <a:t>. Καπιταλισμός</a:t>
            </a:r>
            <a:endParaRPr lang="el-GR" dirty="0"/>
          </a:p>
        </p:txBody>
      </p:sp>
      <p:pic>
        <p:nvPicPr>
          <p:cNvPr id="5" name="4 - Εικόνα" descr="kapitalismos.png"/>
          <p:cNvPicPr>
            <a:picLocks noChangeAspect="1"/>
          </p:cNvPicPr>
          <p:nvPr/>
        </p:nvPicPr>
        <p:blipFill>
          <a:blip r:embed="rId3" cstate="print"/>
          <a:stretch>
            <a:fillRect/>
          </a:stretch>
        </p:blipFill>
        <p:spPr>
          <a:xfrm>
            <a:off x="537209" y="2708920"/>
            <a:ext cx="3602743" cy="3602743"/>
          </a:xfrm>
          <a:prstGeom prst="rect">
            <a:avLst/>
          </a:prstGeom>
        </p:spPr>
      </p:pic>
      <p:sp>
        <p:nvSpPr>
          <p:cNvPr id="7" name="6 - TextBox"/>
          <p:cNvSpPr txBox="1"/>
          <p:nvPr/>
        </p:nvSpPr>
        <p:spPr>
          <a:xfrm>
            <a:off x="503952" y="1916832"/>
            <a:ext cx="3636000" cy="523220"/>
          </a:xfrm>
          <a:prstGeom prst="rect">
            <a:avLst/>
          </a:prstGeom>
          <a:noFill/>
        </p:spPr>
        <p:txBody>
          <a:bodyPr wrap="square" rtlCol="0">
            <a:spAutoFit/>
          </a:bodyPr>
          <a:lstStyle/>
          <a:p>
            <a:pPr algn="ctr"/>
            <a:r>
              <a:rPr lang="el-GR" sz="2800" dirty="0" smtClean="0"/>
              <a:t>Καπιταλισμός</a:t>
            </a:r>
            <a:endParaRPr lang="el-GR" sz="2800" dirty="0"/>
          </a:p>
        </p:txBody>
      </p:sp>
      <p:sp>
        <p:nvSpPr>
          <p:cNvPr id="9" name="1 - Θέση κειμένου"/>
          <p:cNvSpPr>
            <a:spLocks noGrp="1"/>
          </p:cNvSpPr>
          <p:nvPr>
            <p:ph type="body" idx="1"/>
          </p:nvPr>
        </p:nvSpPr>
        <p:spPr>
          <a:xfrm>
            <a:off x="4572000" y="1917312"/>
            <a:ext cx="4320000" cy="4392000"/>
          </a:xfrm>
        </p:spPr>
        <p:txBody>
          <a:bodyPr>
            <a:normAutofit/>
          </a:bodyPr>
          <a:lstStyle/>
          <a:p>
            <a:pPr indent="0" algn="l">
              <a:buNone/>
            </a:pPr>
            <a:endParaRPr lang="el-GR" sz="2400" b="1" dirty="0" smtClean="0"/>
          </a:p>
          <a:p>
            <a:pPr indent="0" algn="l">
              <a:buNone/>
            </a:pPr>
            <a:endParaRPr lang="el-GR" sz="2400" b="1" dirty="0" smtClean="0"/>
          </a:p>
          <a:p>
            <a:pPr indent="0" algn="l">
              <a:buNone/>
            </a:pPr>
            <a:r>
              <a:rPr lang="el-GR" sz="2400" b="1" dirty="0" smtClean="0"/>
              <a:t>ο </a:t>
            </a:r>
            <a:r>
              <a:rPr lang="el-GR" sz="2400" b="1" dirty="0" smtClean="0"/>
              <a:t>υγιής ανταγωνισμός </a:t>
            </a:r>
            <a:r>
              <a:rPr lang="el-GR" sz="2400" dirty="0" smtClean="0"/>
              <a:t>(θεωρητικά τουλάχιστον),</a:t>
            </a:r>
            <a:r>
              <a:rPr lang="el-GR" sz="2400" b="1" dirty="0" smtClean="0"/>
              <a:t> υποτίθεται πως είναι ο ακρογωνιαίος λίθος του καπιταλισμού! …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a:xfrm>
            <a:off x="252000" y="1916832"/>
            <a:ext cx="4320000" cy="4392000"/>
          </a:xfrm>
        </p:spPr>
        <p:txBody>
          <a:bodyPr>
            <a:normAutofit lnSpcReduction="10000"/>
          </a:bodyPr>
          <a:lstStyle/>
          <a:p>
            <a:pPr indent="0" algn="l">
              <a:buNone/>
            </a:pPr>
            <a:endParaRPr lang="el-GR" sz="2400" b="1" i="1" dirty="0" smtClean="0">
              <a:solidFill>
                <a:schemeClr val="accent2">
                  <a:lumMod val="75000"/>
                </a:schemeClr>
              </a:solidFill>
              <a:latin typeface="Arial" pitchFamily="34" charset="0"/>
              <a:cs typeface="Arial" pitchFamily="34" charset="0"/>
            </a:endParaRPr>
          </a:p>
          <a:p>
            <a:pPr indent="0" algn="l">
              <a:buNone/>
            </a:pPr>
            <a:endParaRPr lang="el-GR" sz="2400" b="1" i="1" dirty="0" smtClean="0">
              <a:solidFill>
                <a:schemeClr val="accent2">
                  <a:lumMod val="75000"/>
                </a:schemeClr>
              </a:solidFill>
              <a:latin typeface="Arial" pitchFamily="34" charset="0"/>
              <a:cs typeface="Arial" pitchFamily="34" charset="0"/>
            </a:endParaRPr>
          </a:p>
          <a:p>
            <a:pPr indent="0" algn="l">
              <a:buNone/>
            </a:pPr>
            <a:endParaRPr lang="el-GR" sz="2400" b="1" i="1" dirty="0" smtClean="0">
              <a:solidFill>
                <a:schemeClr val="accent2">
                  <a:lumMod val="75000"/>
                </a:schemeClr>
              </a:solidFill>
              <a:latin typeface="Arial" pitchFamily="34" charset="0"/>
              <a:cs typeface="Arial" pitchFamily="34" charset="0"/>
            </a:endParaRPr>
          </a:p>
          <a:p>
            <a:pPr indent="0" algn="l">
              <a:buNone/>
            </a:pPr>
            <a:r>
              <a:rPr lang="el-GR" sz="2400" b="1" i="1" dirty="0" smtClean="0">
                <a:solidFill>
                  <a:schemeClr val="accent2">
                    <a:lumMod val="75000"/>
                  </a:schemeClr>
                </a:solidFill>
                <a:latin typeface="Arial" pitchFamily="34" charset="0"/>
                <a:cs typeface="Arial" pitchFamily="34" charset="0"/>
              </a:rPr>
              <a:t>Και μια δίκαιη κοινωνία, είναι η υγιέστερη κοινωνία. Και το υγιέστερο κοινωνικοοικονομικό και πολιτικό σύστημα, είναι ο πιο καθαρόαιμος και ο πιο προοδευτικός ΣΟΣΙΑΛΙΣΜΟΣ! … </a:t>
            </a:r>
          </a:p>
          <a:p>
            <a:pPr>
              <a:buNone/>
            </a:pPr>
            <a:endParaRPr lang="el-GR" sz="1800" dirty="0" smtClean="0">
              <a:solidFill>
                <a:schemeClr val="accent2">
                  <a:lumMod val="75000"/>
                </a:schemeClr>
              </a:solidFill>
            </a:endParaRPr>
          </a:p>
        </p:txBody>
      </p:sp>
      <p:sp>
        <p:nvSpPr>
          <p:cNvPr id="3" name="2 - Τίτλος"/>
          <p:cNvSpPr>
            <a:spLocks noGrp="1"/>
          </p:cNvSpPr>
          <p:nvPr>
            <p:ph type="title"/>
          </p:nvPr>
        </p:nvSpPr>
        <p:spPr>
          <a:xfrm>
            <a:off x="252000" y="332656"/>
            <a:ext cx="8640000" cy="1008000"/>
          </a:xfrm>
        </p:spPr>
        <p:txBody>
          <a:bodyPr/>
          <a:lstStyle/>
          <a:p>
            <a:fld id="{3883297B-08E4-4810-8F12-486A318D20CA}" type="slidenum">
              <a:rPr lang="el-GR" smtClean="0">
                <a:latin typeface="Times New Roman" pitchFamily="18" charset="0"/>
                <a:cs typeface="Times New Roman" pitchFamily="18" charset="0"/>
              </a:rPr>
              <a:pPr/>
              <a:t>18</a:t>
            </a:fld>
            <a:r>
              <a:rPr lang="el-GR" dirty="0" smtClean="0">
                <a:latin typeface="Times New Roman" pitchFamily="18" charset="0"/>
                <a:cs typeface="Times New Roman" pitchFamily="18" charset="0"/>
              </a:rPr>
              <a:t>. Σοσιαλισμός</a:t>
            </a:r>
            <a:endParaRPr lang="el-GR" dirty="0">
              <a:latin typeface="Times New Roman" pitchFamily="18" charset="0"/>
              <a:cs typeface="Times New Roman" pitchFamily="18" charset="0"/>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3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7" name="6 - Εικόνα" descr="sosialismos.png"/>
          <p:cNvPicPr>
            <a:picLocks noChangeAspect="1"/>
          </p:cNvPicPr>
          <p:nvPr/>
        </p:nvPicPr>
        <p:blipFill>
          <a:blip r:embed="rId3" cstate="print"/>
          <a:stretch>
            <a:fillRect/>
          </a:stretch>
        </p:blipFill>
        <p:spPr>
          <a:xfrm>
            <a:off x="4932040" y="2708920"/>
            <a:ext cx="3602743" cy="3602743"/>
          </a:xfrm>
          <a:prstGeom prst="rect">
            <a:avLst/>
          </a:prstGeom>
        </p:spPr>
      </p:pic>
      <p:sp>
        <p:nvSpPr>
          <p:cNvPr id="8" name="7 - TextBox"/>
          <p:cNvSpPr txBox="1"/>
          <p:nvPr/>
        </p:nvSpPr>
        <p:spPr>
          <a:xfrm>
            <a:off x="4896440" y="1916832"/>
            <a:ext cx="3636000" cy="523220"/>
          </a:xfrm>
          <a:prstGeom prst="rect">
            <a:avLst/>
          </a:prstGeom>
          <a:noFill/>
        </p:spPr>
        <p:txBody>
          <a:bodyPr wrap="square" rtlCol="0">
            <a:spAutoFit/>
          </a:bodyPr>
          <a:lstStyle/>
          <a:p>
            <a:pPr algn="ctr"/>
            <a:r>
              <a:rPr lang="el-GR" sz="2800" dirty="0" smtClean="0">
                <a:solidFill>
                  <a:srgbClr val="FF0000"/>
                </a:solidFill>
              </a:rPr>
              <a:t>Σοσιαλισμός</a:t>
            </a:r>
            <a:endParaRPr lang="el-GR" sz="2800"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252000" y="359465"/>
            <a:ext cx="8640000" cy="1008000"/>
          </a:xfrm>
        </p:spPr>
        <p:txBody>
          <a:bodyPr/>
          <a:lstStyle/>
          <a:p>
            <a:fld id="{FF62312F-D907-444B-A71C-5CEAEA672E80}" type="slidenum">
              <a:rPr lang="el-GR" smtClean="0"/>
              <a:pPr/>
              <a:t>19</a:t>
            </a:fld>
            <a:r>
              <a:rPr lang="el-GR" dirty="0" smtClean="0"/>
              <a:t>. Γεωνία</a:t>
            </a:r>
            <a:endParaRPr lang="el-GR" dirty="0"/>
          </a:p>
        </p:txBody>
      </p:sp>
      <p:pic>
        <p:nvPicPr>
          <p:cNvPr id="4" name="3 - Εικόνα" descr="sos-kap.lk.png"/>
          <p:cNvPicPr>
            <a:picLocks noChangeAspect="1"/>
          </p:cNvPicPr>
          <p:nvPr/>
        </p:nvPicPr>
        <p:blipFill>
          <a:blip r:embed="rId3" cstate="print"/>
          <a:stretch>
            <a:fillRect/>
          </a:stretch>
        </p:blipFill>
        <p:spPr>
          <a:xfrm>
            <a:off x="611560" y="2276872"/>
            <a:ext cx="3600000" cy="3600000"/>
          </a:xfrm>
          <a:prstGeom prst="rect">
            <a:avLst/>
          </a:prstGeom>
        </p:spPr>
      </p:pic>
      <p:pic>
        <p:nvPicPr>
          <p:cNvPr id="6" name="5 - Εικόνα" descr="G.png"/>
          <p:cNvPicPr>
            <a:picLocks noChangeAspect="1"/>
          </p:cNvPicPr>
          <p:nvPr/>
        </p:nvPicPr>
        <p:blipFill>
          <a:blip r:embed="rId4" cstate="print"/>
          <a:stretch>
            <a:fillRect/>
          </a:stretch>
        </p:blipFill>
        <p:spPr>
          <a:xfrm>
            <a:off x="4932440" y="2277272"/>
            <a:ext cx="3600000" cy="3600000"/>
          </a:xfrm>
          <a:prstGeom prst="rect">
            <a:avLst/>
          </a:prstGeom>
        </p:spPr>
      </p:pic>
      <p:sp>
        <p:nvSpPr>
          <p:cNvPr id="8" name="7 - TextBox"/>
          <p:cNvSpPr txBox="1"/>
          <p:nvPr/>
        </p:nvSpPr>
        <p:spPr>
          <a:xfrm>
            <a:off x="611560" y="1700808"/>
            <a:ext cx="3600400" cy="504000"/>
          </a:xfrm>
          <a:prstGeom prst="rect">
            <a:avLst/>
          </a:prstGeom>
          <a:noFill/>
        </p:spPr>
        <p:txBody>
          <a:bodyPr wrap="square" rtlCol="0">
            <a:spAutoFit/>
          </a:bodyPr>
          <a:lstStyle/>
          <a:p>
            <a:pPr algn="ctr"/>
            <a:r>
              <a:rPr lang="el-GR" sz="2400" b="1" dirty="0" smtClean="0"/>
              <a:t>Σοσιαλκαπιταλισμός</a:t>
            </a:r>
            <a:endParaRPr lang="el-GR" sz="2400" b="1" dirty="0"/>
          </a:p>
        </p:txBody>
      </p:sp>
      <p:sp>
        <p:nvSpPr>
          <p:cNvPr id="9" name="8 - TextBox"/>
          <p:cNvSpPr txBox="1"/>
          <p:nvPr/>
        </p:nvSpPr>
        <p:spPr>
          <a:xfrm>
            <a:off x="4932040" y="1700807"/>
            <a:ext cx="3600400" cy="504000"/>
          </a:xfrm>
          <a:prstGeom prst="rect">
            <a:avLst/>
          </a:prstGeom>
          <a:noFill/>
        </p:spPr>
        <p:txBody>
          <a:bodyPr wrap="square" rtlCol="0">
            <a:spAutoFit/>
          </a:bodyPr>
          <a:lstStyle/>
          <a:p>
            <a:pPr algn="ctr"/>
            <a:r>
              <a:rPr lang="el-GR" sz="2400" b="1" dirty="0" smtClean="0"/>
              <a:t>Γεωνία</a:t>
            </a:r>
            <a:endParaRPr lang="el-GR"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a:xfrm>
            <a:off x="252000" y="1600199"/>
            <a:ext cx="8640000" cy="5040000"/>
          </a:xfrm>
        </p:spPr>
        <p:txBody>
          <a:bodyPr>
            <a:normAutofit fontScale="92500" lnSpcReduction="10000"/>
          </a:bodyPr>
          <a:lstStyle/>
          <a:p>
            <a:pPr algn="ctr">
              <a:buNone/>
            </a:pPr>
            <a:endParaRPr lang="el-GR" sz="2400" dirty="0" smtClean="0">
              <a:latin typeface="Arial" pitchFamily="34" charset="0"/>
              <a:cs typeface="Arial" pitchFamily="34" charset="0"/>
            </a:endParaRPr>
          </a:p>
          <a:p>
            <a:pPr algn="ctr">
              <a:buNone/>
            </a:pPr>
            <a:r>
              <a:rPr lang="el-GR" sz="2400" dirty="0" smtClean="0">
                <a:latin typeface="Arial" pitchFamily="34" charset="0"/>
                <a:cs typeface="Arial" pitchFamily="34" charset="0"/>
              </a:rPr>
              <a:t>για την </a:t>
            </a:r>
            <a:r>
              <a:rPr lang="el-GR" sz="2400" b="1" dirty="0" smtClean="0">
                <a:latin typeface="Arial" pitchFamily="34" charset="0"/>
                <a:cs typeface="Arial" pitchFamily="34" charset="0"/>
              </a:rPr>
              <a:t>περινομή </a:t>
            </a:r>
            <a:r>
              <a:rPr lang="el-GR" sz="2400" dirty="0" smtClean="0">
                <a:latin typeface="Arial" pitchFamily="34" charset="0"/>
                <a:cs typeface="Arial" pitchFamily="34" charset="0"/>
              </a:rPr>
              <a:t>(</a:t>
            </a:r>
            <a:r>
              <a:rPr lang="en-US" sz="2400" dirty="0" smtClean="0">
                <a:latin typeface="Arial" pitchFamily="34" charset="0"/>
                <a:cs typeface="Arial" pitchFamily="34" charset="0"/>
              </a:rPr>
              <a:t>marketing</a:t>
            </a:r>
            <a:r>
              <a:rPr lang="el-GR" sz="2400" dirty="0" smtClean="0">
                <a:latin typeface="Arial" pitchFamily="34" charset="0"/>
                <a:cs typeface="Arial" pitchFamily="34" charset="0"/>
              </a:rPr>
              <a:t>), πάνω στο εκπαιδευτικό υλικό </a:t>
            </a:r>
          </a:p>
          <a:p>
            <a:pPr algn="ctr">
              <a:buNone/>
            </a:pPr>
            <a:r>
              <a:rPr lang="el-GR" sz="2400" dirty="0" smtClean="0">
                <a:latin typeface="Arial" pitchFamily="34" charset="0"/>
                <a:cs typeface="Arial" pitchFamily="34" charset="0"/>
              </a:rPr>
              <a:t>του προγράμματος του ΥΠΕΚΑΑ :</a:t>
            </a:r>
          </a:p>
          <a:p>
            <a:pPr algn="ctr">
              <a:buNone/>
            </a:pPr>
            <a:endParaRPr lang="el-GR" sz="2400" dirty="0" smtClean="0">
              <a:latin typeface="Arial" pitchFamily="34" charset="0"/>
              <a:cs typeface="Arial" pitchFamily="34" charset="0"/>
            </a:endParaRPr>
          </a:p>
          <a:p>
            <a:pPr algn="ctr">
              <a:buNone/>
            </a:pPr>
            <a:r>
              <a:rPr lang="el-GR" sz="2400" dirty="0" smtClean="0">
                <a:latin typeface="Arial" pitchFamily="34" charset="0"/>
                <a:cs typeface="Arial" pitchFamily="34" charset="0"/>
              </a:rPr>
              <a:t>«ΚΑΤΑΡΤΙΣΗ ΚΑΙ ΠΙΣΤΟΠΟΙΗΣΗ ΑΝΕΡΓΩΝ </a:t>
            </a:r>
          </a:p>
          <a:p>
            <a:pPr algn="ctr">
              <a:buNone/>
            </a:pPr>
            <a:r>
              <a:rPr lang="el-GR" sz="2400" dirty="0" smtClean="0">
                <a:latin typeface="Arial" pitchFamily="34" charset="0"/>
                <a:cs typeface="Arial" pitchFamily="34" charset="0"/>
              </a:rPr>
              <a:t>29-64 ετών, σε κλάδους αιχμής» </a:t>
            </a:r>
          </a:p>
          <a:p>
            <a:pPr algn="ctr">
              <a:buNone/>
            </a:pPr>
            <a:endParaRPr lang="el-GR" sz="3500" dirty="0" smtClean="0">
              <a:latin typeface="Arial" pitchFamily="34" charset="0"/>
              <a:cs typeface="Arial" pitchFamily="34" charset="0"/>
            </a:endParaRPr>
          </a:p>
          <a:p>
            <a:pPr algn="ctr">
              <a:buNone/>
            </a:pPr>
            <a:r>
              <a:rPr lang="el-GR" sz="2400" dirty="0" smtClean="0">
                <a:latin typeface="Arial" pitchFamily="34" charset="0"/>
                <a:cs typeface="Arial" pitchFamily="34" charset="0"/>
              </a:rPr>
              <a:t>(Παρασκευή, 30 Ιουνίου 2017)</a:t>
            </a:r>
          </a:p>
          <a:p>
            <a:pPr algn="ctr">
              <a:buNone/>
            </a:pPr>
            <a:endParaRPr lang="el-GR" sz="2400" dirty="0" smtClean="0">
              <a:latin typeface="Arial" pitchFamily="34" charset="0"/>
              <a:cs typeface="Arial" pitchFamily="34" charset="0"/>
            </a:endParaRPr>
          </a:p>
          <a:p>
            <a:pPr algn="ctr">
              <a:buNone/>
            </a:pPr>
            <a:endParaRPr lang="en-US" sz="2400" dirty="0" smtClean="0">
              <a:latin typeface="Arial" pitchFamily="34" charset="0"/>
              <a:cs typeface="Arial" pitchFamily="34" charset="0"/>
            </a:endParaRPr>
          </a:p>
          <a:p>
            <a:pPr algn="ctr">
              <a:buNone/>
            </a:pPr>
            <a:endParaRPr lang="en-US" sz="2400" dirty="0" smtClean="0">
              <a:latin typeface="Arial" pitchFamily="34" charset="0"/>
              <a:cs typeface="Arial" pitchFamily="34" charset="0"/>
            </a:endParaRPr>
          </a:p>
          <a:p>
            <a:pPr>
              <a:buNone/>
            </a:pPr>
            <a:endParaRPr lang="el-GR" sz="2200" dirty="0" smtClean="0">
              <a:latin typeface="Arial" pitchFamily="34" charset="0"/>
              <a:cs typeface="Arial" pitchFamily="34" charset="0"/>
            </a:endParaRPr>
          </a:p>
          <a:p>
            <a:pPr>
              <a:buNone/>
            </a:pPr>
            <a:endParaRPr lang="en-US" sz="2200" dirty="0" smtClean="0">
              <a:latin typeface="Arial" pitchFamily="34" charset="0"/>
              <a:cs typeface="Arial" pitchFamily="34" charset="0"/>
            </a:endParaRPr>
          </a:p>
          <a:p>
            <a:pPr>
              <a:buNone/>
            </a:pPr>
            <a:endParaRPr lang="en-US" b="1" dirty="0" smtClean="0">
              <a:latin typeface="Arial" pitchFamily="34" charset="0"/>
              <a:cs typeface="Arial" pitchFamily="34" charset="0"/>
            </a:endParaRPr>
          </a:p>
          <a:p>
            <a:pPr algn="r">
              <a:buNone/>
            </a:pPr>
            <a:r>
              <a:rPr lang="en-US" sz="2500" dirty="0" smtClean="0">
                <a:latin typeface="Arial" pitchFamily="34" charset="0"/>
                <a:cs typeface="Arial" pitchFamily="34" charset="0"/>
              </a:rPr>
              <a:t> </a:t>
            </a:r>
            <a:endParaRPr lang="el-GR" sz="2500" dirty="0" smtClean="0">
              <a:latin typeface="Arial" pitchFamily="34" charset="0"/>
              <a:cs typeface="Arial" pitchFamily="34" charset="0"/>
            </a:endParaRPr>
          </a:p>
          <a:p>
            <a:pPr algn="r">
              <a:buNone/>
            </a:pPr>
            <a:endParaRPr lang="el-GR" sz="2500" dirty="0" smtClean="0">
              <a:latin typeface="Arial" pitchFamily="34" charset="0"/>
              <a:cs typeface="Arial" pitchFamily="34" charset="0"/>
            </a:endParaRPr>
          </a:p>
          <a:p>
            <a:pPr algn="r">
              <a:buNone/>
            </a:pPr>
            <a:endParaRPr lang="el-GR" sz="2500" dirty="0" smtClean="0">
              <a:latin typeface="Arial" pitchFamily="34" charset="0"/>
              <a:cs typeface="Arial" pitchFamily="34" charset="0"/>
            </a:endParaRPr>
          </a:p>
        </p:txBody>
      </p:sp>
      <p:sp>
        <p:nvSpPr>
          <p:cNvPr id="3" name="2 - Τίτλος"/>
          <p:cNvSpPr>
            <a:spLocks noGrp="1"/>
          </p:cNvSpPr>
          <p:nvPr>
            <p:ph type="title"/>
          </p:nvPr>
        </p:nvSpPr>
        <p:spPr>
          <a:xfrm>
            <a:off x="252000" y="332656"/>
            <a:ext cx="8640000" cy="1008000"/>
          </a:xfrm>
        </p:spPr>
        <p:txBody>
          <a:bodyPr/>
          <a:lstStyle/>
          <a:p>
            <a:pPr algn="ctr"/>
            <a:r>
              <a:rPr lang="el-GR" dirty="0" smtClean="0">
                <a:cs typeface="Arial" pitchFamily="34" charset="0"/>
              </a:rPr>
              <a:t>Συμπληρωματική εργασία</a:t>
            </a:r>
            <a:endParaRPr lang="el-GR" dirty="0">
              <a:cs typeface="Times New Roman" pitchFamily="18" charset="0"/>
            </a:endParaRPr>
          </a:p>
        </p:txBody>
      </p:sp>
      <p:graphicFrame>
        <p:nvGraphicFramePr>
          <p:cNvPr id="4" name="3 - Πίνακας"/>
          <p:cNvGraphicFramePr>
            <a:graphicFrameLocks noGrp="1"/>
          </p:cNvGraphicFramePr>
          <p:nvPr/>
        </p:nvGraphicFramePr>
        <p:xfrm>
          <a:off x="2339752" y="4725144"/>
          <a:ext cx="6600056" cy="1920240"/>
        </p:xfrm>
        <a:graphic>
          <a:graphicData uri="http://schemas.openxmlformats.org/drawingml/2006/table">
            <a:tbl>
              <a:tblPr firstRow="1" bandRow="1"/>
              <a:tblGrid>
                <a:gridCol w="2664296"/>
                <a:gridCol w="3935760"/>
              </a:tblGrid>
              <a:tr h="144016">
                <a:tc>
                  <a:txBody>
                    <a:bodyPr/>
                    <a:lstStyle/>
                    <a:p>
                      <a:pPr algn="r"/>
                      <a:r>
                        <a:rPr lang="el-GR" sz="1600" dirty="0" smtClean="0"/>
                        <a:t>Στοιχεία επικοινωνίας:</a:t>
                      </a:r>
                      <a:endParaRPr lang="el-GR" sz="16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buNone/>
                      </a:pPr>
                      <a:r>
                        <a:rPr lang="el-GR" sz="1600" b="1" dirty="0" smtClean="0">
                          <a:latin typeface="Arial" pitchFamily="34" charset="0"/>
                          <a:cs typeface="Arial" pitchFamily="34" charset="0"/>
                        </a:rPr>
                        <a:t>ΑΝΤΩΝΙΟΣ Μαρτίνης</a:t>
                      </a:r>
                    </a:p>
                    <a:p>
                      <a:pPr algn="l">
                        <a:buNone/>
                      </a:pPr>
                      <a:r>
                        <a:rPr lang="el-GR" sz="1600" dirty="0" smtClean="0">
                          <a:latin typeface="Arial" pitchFamily="34" charset="0"/>
                          <a:cs typeface="Arial" pitchFamily="34" charset="0"/>
                        </a:rPr>
                        <a:t>400 01  ΛΟΥΤΡΟ Ελασσόνας, ΕΛΛΑΔΑ</a:t>
                      </a:r>
                      <a:endParaRPr lang="en-US" sz="1600" dirty="0" smtClean="0">
                        <a:latin typeface="Arial" pitchFamily="34" charset="0"/>
                        <a:cs typeface="Arial"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129912">
                <a:tc>
                  <a:txBody>
                    <a:bodyPr/>
                    <a:lstStyle/>
                    <a:p>
                      <a:pPr algn="r"/>
                      <a:r>
                        <a:rPr lang="el-GR" sz="1600" dirty="0" smtClean="0">
                          <a:latin typeface="Arial" pitchFamily="34" charset="0"/>
                          <a:cs typeface="Arial" pitchFamily="34" charset="0"/>
                        </a:rPr>
                        <a:t>Τηλ:</a:t>
                      </a:r>
                      <a:endParaRPr lang="el-GR" sz="16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l-GR" sz="1600" dirty="0" smtClean="0">
                          <a:latin typeface="Arial" pitchFamily="34" charset="0"/>
                          <a:cs typeface="Arial" pitchFamily="34" charset="0"/>
                        </a:rPr>
                        <a:t>0030 2493053022, κιν: 0030 6976887021</a:t>
                      </a:r>
                      <a:endParaRPr lang="en-US" sz="1600" dirty="0" smtClean="0">
                        <a:latin typeface="Arial" pitchFamily="34" charset="0"/>
                        <a:cs typeface="Arial"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0">
                <a:tc>
                  <a:txBody>
                    <a:bodyPr/>
                    <a:lstStyle/>
                    <a:p>
                      <a:pPr algn="r"/>
                      <a:r>
                        <a:rPr lang="en-US" sz="1600" dirty="0" smtClean="0">
                          <a:latin typeface="Arial" pitchFamily="34" charset="0"/>
                          <a:cs typeface="Arial" pitchFamily="34" charset="0"/>
                        </a:rPr>
                        <a:t>Email: </a:t>
                      </a:r>
                      <a:endParaRPr lang="el-GR" sz="16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hlinkClick r:id="rId3"/>
                        </a:rPr>
                        <a:t>antoniosmartinis@gmail.com</a:t>
                      </a:r>
                      <a:endParaRPr lang="el-GR" sz="1600" dirty="0" smtClean="0">
                        <a:latin typeface="Arial" pitchFamily="34" charset="0"/>
                        <a:cs typeface="Arial"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146288">
                <a:tc>
                  <a:txBody>
                    <a:bodyPr/>
                    <a:lstStyle/>
                    <a:p>
                      <a:pPr algn="r"/>
                      <a:r>
                        <a:rPr lang="el-GR" sz="1600" dirty="0" smtClean="0">
                          <a:latin typeface="Arial" pitchFamily="34" charset="0"/>
                          <a:cs typeface="Arial" pitchFamily="34" charset="0"/>
                        </a:rPr>
                        <a:t>Ιστότοπος:</a:t>
                      </a:r>
                      <a:endParaRPr lang="el-GR" sz="16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hlinkClick r:id="rId4"/>
                        </a:rPr>
                        <a:t>http://antoniosmartinis.blogspot.gr/</a:t>
                      </a:r>
                      <a:r>
                        <a:rPr lang="el-GR" sz="1600" dirty="0" smtClean="0">
                          <a:latin typeface="Arial" pitchFamily="34" charset="0"/>
                          <a:cs typeface="Arial" pitchFamily="34" charset="0"/>
                        </a:rPr>
                        <a:t> </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146288">
                <a:tc>
                  <a:txBody>
                    <a:bodyPr/>
                    <a:lstStyle/>
                    <a:p>
                      <a:pPr algn="r"/>
                      <a:r>
                        <a:rPr lang="el-GR" sz="1600" dirty="0" smtClean="0"/>
                        <a:t>Δημοσίευση της εργασίας:</a:t>
                      </a:r>
                      <a:endParaRPr lang="el-GR" sz="16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hlinkClick r:id="rId5"/>
                        </a:rPr>
                        <a:t>http://olympiakopantechnon.gr/perinomi/</a:t>
                      </a:r>
                      <a:r>
                        <a:rPr lang="el-GR" sz="1600" dirty="0" smtClean="0">
                          <a:latin typeface="Arial" pitchFamily="34" charset="0"/>
                          <a:cs typeface="Arial" pitchFamily="34" charset="0"/>
                        </a:rPr>
                        <a:t> </a:t>
                      </a:r>
                      <a:endParaRPr lang="el-GR" sz="1600" dirty="0" smtClean="0">
                        <a:latin typeface="Arial" pitchFamily="34" charset="0"/>
                        <a:cs typeface="Arial"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pic>
        <p:nvPicPr>
          <p:cNvPr id="5" name="4 - Εικόνα" descr="G.png"/>
          <p:cNvPicPr>
            <a:picLocks noChangeAspect="1"/>
          </p:cNvPicPr>
          <p:nvPr/>
        </p:nvPicPr>
        <p:blipFill>
          <a:blip r:embed="rId6" cstate="print"/>
          <a:stretch>
            <a:fillRect/>
          </a:stretch>
        </p:blipFill>
        <p:spPr>
          <a:xfrm>
            <a:off x="7884368" y="116752"/>
            <a:ext cx="1080000" cy="1080000"/>
          </a:xfrm>
          <a:prstGeom prst="rect">
            <a:avLst/>
          </a:prstGeom>
        </p:spPr>
      </p:pic>
      <p:pic>
        <p:nvPicPr>
          <p:cNvPr id="7" name="6 - Εικόνα" descr="AM.ic.png"/>
          <p:cNvPicPr>
            <a:picLocks noChangeAspect="1"/>
          </p:cNvPicPr>
          <p:nvPr/>
        </p:nvPicPr>
        <p:blipFill>
          <a:blip r:embed="rId7" cstate="print"/>
          <a:stretch>
            <a:fillRect/>
          </a:stretch>
        </p:blipFill>
        <p:spPr>
          <a:xfrm>
            <a:off x="107624" y="116752"/>
            <a:ext cx="1080000" cy="1080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a:xfrm>
            <a:off x="252000" y="1600199"/>
            <a:ext cx="8640000" cy="5040000"/>
          </a:xfrm>
        </p:spPr>
        <p:txBody>
          <a:bodyPr>
            <a:normAutofit/>
          </a:bodyPr>
          <a:lstStyle/>
          <a:p>
            <a:pPr algn="ctr">
              <a:buNone/>
            </a:pPr>
            <a:endParaRPr lang="el-GR" sz="2400" dirty="0" smtClean="0">
              <a:solidFill>
                <a:schemeClr val="accent3">
                  <a:lumMod val="50000"/>
                </a:schemeClr>
              </a:solidFill>
              <a:latin typeface="+mj-lt"/>
            </a:endParaRPr>
          </a:p>
          <a:p>
            <a:pPr algn="ctr">
              <a:buNone/>
            </a:pPr>
            <a:r>
              <a:rPr lang="el-GR" sz="2400" dirty="0" smtClean="0">
                <a:solidFill>
                  <a:schemeClr val="accent3">
                    <a:lumMod val="50000"/>
                  </a:schemeClr>
                </a:solidFill>
                <a:latin typeface="+mj-lt"/>
              </a:rPr>
              <a:t>Ευχαριστώ πολύ</a:t>
            </a:r>
          </a:p>
          <a:p>
            <a:pPr algn="ctr">
              <a:buNone/>
            </a:pPr>
            <a:r>
              <a:rPr lang="el-GR" sz="2400" dirty="0" smtClean="0">
                <a:solidFill>
                  <a:schemeClr val="accent3">
                    <a:lumMod val="50000"/>
                  </a:schemeClr>
                </a:solidFill>
                <a:latin typeface="+mj-lt"/>
              </a:rPr>
              <a:t>το ΚΔΒΜ </a:t>
            </a:r>
            <a:r>
              <a:rPr lang="en-US" sz="2400" dirty="0" smtClean="0">
                <a:solidFill>
                  <a:schemeClr val="accent3">
                    <a:lumMod val="50000"/>
                  </a:schemeClr>
                </a:solidFill>
                <a:latin typeface="+mj-lt"/>
              </a:rPr>
              <a:t>compulearn</a:t>
            </a:r>
            <a:r>
              <a:rPr lang="el-GR" sz="2400" dirty="0" smtClean="0">
                <a:solidFill>
                  <a:schemeClr val="accent3">
                    <a:lumMod val="50000"/>
                  </a:schemeClr>
                </a:solidFill>
                <a:latin typeface="+mj-lt"/>
              </a:rPr>
              <a:t> και τον υπεύθυνό του </a:t>
            </a:r>
          </a:p>
          <a:p>
            <a:pPr algn="ctr">
              <a:buNone/>
            </a:pPr>
            <a:r>
              <a:rPr lang="el-GR" sz="2400" dirty="0" smtClean="0">
                <a:solidFill>
                  <a:schemeClr val="accent3">
                    <a:lumMod val="50000"/>
                  </a:schemeClr>
                </a:solidFill>
                <a:latin typeface="+mj-lt"/>
              </a:rPr>
              <a:t>κ </a:t>
            </a:r>
            <a:r>
              <a:rPr lang="el-GR" sz="2400" b="1" dirty="0" smtClean="0">
                <a:solidFill>
                  <a:schemeClr val="accent3">
                    <a:lumMod val="50000"/>
                  </a:schemeClr>
                </a:solidFill>
                <a:latin typeface="+mj-lt"/>
              </a:rPr>
              <a:t>Άρη Πίπιλα</a:t>
            </a:r>
            <a:r>
              <a:rPr lang="el-GR" sz="2400" dirty="0" smtClean="0">
                <a:solidFill>
                  <a:schemeClr val="accent3">
                    <a:lumMod val="50000"/>
                  </a:schemeClr>
                </a:solidFill>
                <a:latin typeface="+mj-lt"/>
              </a:rPr>
              <a:t>,</a:t>
            </a:r>
            <a:endParaRPr lang="el-GR" sz="2400" b="1" dirty="0" smtClean="0">
              <a:solidFill>
                <a:schemeClr val="accent3">
                  <a:lumMod val="50000"/>
                </a:schemeClr>
              </a:solidFill>
              <a:latin typeface="+mj-lt"/>
            </a:endParaRPr>
          </a:p>
          <a:p>
            <a:pPr algn="ctr">
              <a:buNone/>
            </a:pPr>
            <a:endParaRPr lang="el-GR" sz="2400" dirty="0" smtClean="0">
              <a:solidFill>
                <a:schemeClr val="accent3">
                  <a:lumMod val="50000"/>
                </a:schemeClr>
              </a:solidFill>
              <a:latin typeface="+mj-lt"/>
            </a:endParaRPr>
          </a:p>
          <a:p>
            <a:pPr algn="ctr">
              <a:buNone/>
            </a:pPr>
            <a:r>
              <a:rPr lang="el-GR" sz="2400" dirty="0" smtClean="0">
                <a:solidFill>
                  <a:schemeClr val="accent3">
                    <a:lumMod val="50000"/>
                  </a:schemeClr>
                </a:solidFill>
                <a:latin typeface="+mj-lt"/>
              </a:rPr>
              <a:t>καθώς και όλους τους εκπαιδευτικούς του προγράμματος του ΥΠΕΚΑΑ κι ιδιαιτέρως την κα </a:t>
            </a:r>
            <a:r>
              <a:rPr lang="el-GR" sz="2400" b="1" dirty="0" smtClean="0">
                <a:solidFill>
                  <a:schemeClr val="accent3">
                    <a:lumMod val="50000"/>
                  </a:schemeClr>
                </a:solidFill>
                <a:latin typeface="+mj-lt"/>
              </a:rPr>
              <a:t>Σοφία Πουλιώτη</a:t>
            </a:r>
            <a:r>
              <a:rPr lang="el-GR" sz="2400" dirty="0" smtClean="0">
                <a:solidFill>
                  <a:schemeClr val="accent3">
                    <a:lumMod val="50000"/>
                  </a:schemeClr>
                </a:solidFill>
                <a:latin typeface="+mj-lt"/>
              </a:rPr>
              <a:t>,</a:t>
            </a:r>
            <a:endParaRPr lang="el-GR" sz="2400" b="1" dirty="0" smtClean="0">
              <a:solidFill>
                <a:schemeClr val="accent3">
                  <a:lumMod val="50000"/>
                </a:schemeClr>
              </a:solidFill>
              <a:latin typeface="+mj-lt"/>
            </a:endParaRPr>
          </a:p>
          <a:p>
            <a:pPr algn="ctr">
              <a:buNone/>
            </a:pPr>
            <a:endParaRPr lang="el-GR" sz="2400" dirty="0" smtClean="0">
              <a:solidFill>
                <a:schemeClr val="accent3">
                  <a:lumMod val="50000"/>
                </a:schemeClr>
              </a:solidFill>
              <a:latin typeface="+mj-lt"/>
            </a:endParaRPr>
          </a:p>
          <a:p>
            <a:pPr algn="ctr">
              <a:buNone/>
            </a:pPr>
            <a:r>
              <a:rPr lang="el-GR" sz="2400" dirty="0" smtClean="0">
                <a:solidFill>
                  <a:schemeClr val="accent3">
                    <a:lumMod val="50000"/>
                  </a:schemeClr>
                </a:solidFill>
                <a:latin typeface="+mj-lt"/>
              </a:rPr>
              <a:t>που στάθηκε η αφορμή </a:t>
            </a:r>
          </a:p>
          <a:p>
            <a:pPr algn="ctr">
              <a:buNone/>
            </a:pPr>
            <a:r>
              <a:rPr lang="el-GR" sz="2400" dirty="0" smtClean="0">
                <a:solidFill>
                  <a:schemeClr val="accent3">
                    <a:lumMod val="50000"/>
                  </a:schemeClr>
                </a:solidFill>
                <a:latin typeface="+mj-lt"/>
              </a:rPr>
              <a:t>για την εκπόνηση της παρούσας εργασίας.</a:t>
            </a:r>
          </a:p>
          <a:p>
            <a:pPr algn="ctr">
              <a:buNone/>
            </a:pPr>
            <a:endParaRPr lang="el-GR" sz="2400" dirty="0" smtClean="0">
              <a:solidFill>
                <a:schemeClr val="accent3">
                  <a:lumMod val="50000"/>
                </a:schemeClr>
              </a:solidFill>
              <a:latin typeface="+mj-lt"/>
            </a:endParaRPr>
          </a:p>
          <a:p>
            <a:pPr algn="ctr">
              <a:buNone/>
            </a:pPr>
            <a:endParaRPr lang="el-GR" sz="2400" dirty="0" smtClean="0">
              <a:solidFill>
                <a:schemeClr val="accent3">
                  <a:lumMod val="50000"/>
                </a:schemeClr>
              </a:solidFill>
              <a:latin typeface="+mj-lt"/>
            </a:endParaRPr>
          </a:p>
          <a:p>
            <a:pPr algn="r">
              <a:buNone/>
            </a:pPr>
            <a:r>
              <a:rPr lang="el-GR" sz="2400" b="1" dirty="0" smtClean="0">
                <a:solidFill>
                  <a:schemeClr val="accent3">
                    <a:lumMod val="50000"/>
                  </a:schemeClr>
                </a:solidFill>
                <a:latin typeface="+mj-lt"/>
              </a:rPr>
              <a:t>ΑΝΤΩΝΙΟΣ Μαρτίνης</a:t>
            </a:r>
          </a:p>
          <a:p>
            <a:pPr algn="r">
              <a:buNone/>
            </a:pPr>
            <a:endParaRPr lang="el-GR" sz="2400" dirty="0">
              <a:solidFill>
                <a:schemeClr val="accent3">
                  <a:lumMod val="50000"/>
                </a:schemeClr>
              </a:solidFill>
              <a:latin typeface="+mj-lt"/>
            </a:endParaRPr>
          </a:p>
        </p:txBody>
      </p:sp>
      <p:sp>
        <p:nvSpPr>
          <p:cNvPr id="3" name="2 - Τίτλος"/>
          <p:cNvSpPr>
            <a:spLocks noGrp="1"/>
          </p:cNvSpPr>
          <p:nvPr>
            <p:ph type="title"/>
          </p:nvPr>
        </p:nvSpPr>
        <p:spPr>
          <a:xfrm>
            <a:off x="252000" y="359465"/>
            <a:ext cx="8640000" cy="1008000"/>
          </a:xfrm>
        </p:spPr>
        <p:txBody>
          <a:bodyPr/>
          <a:lstStyle/>
          <a:p>
            <a:fld id="{CC8FCD53-4792-4CD6-849A-5DF7D83167B2}" type="slidenum">
              <a:rPr lang="el-GR" smtClean="0"/>
              <a:pPr/>
              <a:t>20</a:t>
            </a:fld>
            <a:r>
              <a:rPr lang="el-GR" dirty="0" smtClean="0"/>
              <a:t>. Ευχαριστίες</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a:xfrm>
            <a:off x="252000" y="1557352"/>
            <a:ext cx="4320000" cy="5040000"/>
          </a:xfrm>
        </p:spPr>
        <p:txBody>
          <a:bodyPr>
            <a:normAutofit lnSpcReduction="10000"/>
          </a:bodyPr>
          <a:lstStyle/>
          <a:p>
            <a:pPr>
              <a:buFont typeface="+mj-lt"/>
              <a:buAutoNum type="arabicPeriod"/>
            </a:pPr>
            <a:r>
              <a:rPr lang="el-GR" sz="1800" dirty="0" smtClean="0">
                <a:solidFill>
                  <a:schemeClr val="accent2">
                    <a:lumMod val="50000"/>
                  </a:schemeClr>
                </a:solidFill>
                <a:latin typeface="Arial" pitchFamily="34" charset="0"/>
                <a:cs typeface="Arial" pitchFamily="34" charset="0"/>
              </a:rPr>
              <a:t>Εξώφυλλο </a:t>
            </a:r>
          </a:p>
          <a:p>
            <a:pPr>
              <a:buFont typeface="+mj-lt"/>
              <a:buAutoNum type="arabicPeriod"/>
            </a:pPr>
            <a:r>
              <a:rPr lang="el-GR" sz="1800" dirty="0" smtClean="0">
                <a:solidFill>
                  <a:schemeClr val="accent2">
                    <a:lumMod val="50000"/>
                  </a:schemeClr>
                </a:solidFill>
                <a:latin typeface="Arial" pitchFamily="34" charset="0"/>
                <a:cs typeface="Arial" pitchFamily="34" charset="0"/>
              </a:rPr>
              <a:t>Τυπικά στοιχεία </a:t>
            </a:r>
          </a:p>
          <a:p>
            <a:pPr>
              <a:buFont typeface="+mj-lt"/>
              <a:buAutoNum type="arabicPeriod"/>
            </a:pPr>
            <a:r>
              <a:rPr lang="el-GR" sz="1800" dirty="0" smtClean="0">
                <a:solidFill>
                  <a:schemeClr val="accent2">
                    <a:lumMod val="50000"/>
                  </a:schemeClr>
                </a:solidFill>
                <a:latin typeface="Arial" pitchFamily="34" charset="0"/>
                <a:cs typeface="Arial" pitchFamily="34" charset="0"/>
              </a:rPr>
              <a:t>Περιεχόμενα διαφανειών </a:t>
            </a:r>
          </a:p>
          <a:p>
            <a:pPr>
              <a:buFont typeface="+mj-lt"/>
              <a:buAutoNum type="arabicPeriod"/>
            </a:pPr>
            <a:r>
              <a:rPr lang="el-GR" sz="1800" dirty="0" smtClean="0">
                <a:solidFill>
                  <a:schemeClr val="accent2">
                    <a:lumMod val="50000"/>
                  </a:schemeClr>
                </a:solidFill>
                <a:latin typeface="Arial" pitchFamily="34" charset="0"/>
                <a:cs typeface="Arial" pitchFamily="34" charset="0"/>
              </a:rPr>
              <a:t>Ορισμοί</a:t>
            </a:r>
          </a:p>
          <a:p>
            <a:pPr>
              <a:buFont typeface="+mj-lt"/>
              <a:buAutoNum type="arabicPeriod"/>
            </a:pPr>
            <a:r>
              <a:rPr lang="el-GR" sz="1800" dirty="0" smtClean="0">
                <a:solidFill>
                  <a:schemeClr val="accent2">
                    <a:lumMod val="50000"/>
                  </a:schemeClr>
                </a:solidFill>
                <a:latin typeface="Arial" pitchFamily="34" charset="0"/>
                <a:cs typeface="Arial" pitchFamily="34" charset="0"/>
              </a:rPr>
              <a:t>Περιδομή και περινομή </a:t>
            </a:r>
          </a:p>
          <a:p>
            <a:pPr>
              <a:buFont typeface="+mj-lt"/>
              <a:buAutoNum type="arabicPeriod"/>
            </a:pPr>
            <a:r>
              <a:rPr lang="el-GR" sz="1800" dirty="0" smtClean="0">
                <a:solidFill>
                  <a:schemeClr val="accent2">
                    <a:lumMod val="50000"/>
                  </a:schemeClr>
                </a:solidFill>
              </a:rPr>
              <a:t>Αγοραία περινομή </a:t>
            </a:r>
          </a:p>
          <a:p>
            <a:pPr>
              <a:buFont typeface="+mj-lt"/>
              <a:buAutoNum type="arabicPeriod"/>
            </a:pPr>
            <a:r>
              <a:rPr lang="el-GR" sz="1800" dirty="0" smtClean="0">
                <a:solidFill>
                  <a:schemeClr val="accent2">
                    <a:lumMod val="50000"/>
                  </a:schemeClr>
                </a:solidFill>
                <a:latin typeface="Arial" pitchFamily="34" charset="0"/>
                <a:cs typeface="Arial" pitchFamily="34" charset="0"/>
              </a:rPr>
              <a:t>Βασική προσέγγιση </a:t>
            </a:r>
          </a:p>
          <a:p>
            <a:pPr>
              <a:buFont typeface="+mj-lt"/>
              <a:buAutoNum type="arabicPeriod"/>
            </a:pPr>
            <a:r>
              <a:rPr lang="el-GR" sz="1800" dirty="0" smtClean="0">
                <a:solidFill>
                  <a:schemeClr val="accent2">
                    <a:lumMod val="50000"/>
                  </a:schemeClr>
                </a:solidFill>
              </a:rPr>
              <a:t>Τμηματοποίηση </a:t>
            </a:r>
          </a:p>
          <a:p>
            <a:pPr>
              <a:buFont typeface="+mj-lt"/>
              <a:buAutoNum type="arabicPeriod"/>
            </a:pPr>
            <a:r>
              <a:rPr lang="el-GR" sz="1800" dirty="0" smtClean="0">
                <a:solidFill>
                  <a:schemeClr val="accent2">
                    <a:lumMod val="50000"/>
                  </a:schemeClr>
                </a:solidFill>
              </a:rPr>
              <a:t>Εκτίμηση </a:t>
            </a:r>
          </a:p>
          <a:p>
            <a:pPr>
              <a:buFont typeface="+mj-lt"/>
              <a:buAutoNum type="arabicPeriod"/>
            </a:pPr>
            <a:r>
              <a:rPr lang="el-GR" sz="1800" dirty="0" smtClean="0">
                <a:solidFill>
                  <a:schemeClr val="accent2">
                    <a:lumMod val="50000"/>
                  </a:schemeClr>
                </a:solidFill>
              </a:rPr>
              <a:t>Καπιταλιστική περινομή </a:t>
            </a:r>
          </a:p>
          <a:p>
            <a:pPr>
              <a:buFont typeface="+mj-lt"/>
              <a:buAutoNum type="arabicPeriod"/>
            </a:pPr>
            <a:r>
              <a:rPr lang="el-GR" sz="1800" dirty="0" smtClean="0">
                <a:solidFill>
                  <a:schemeClr val="accent2">
                    <a:lumMod val="50000"/>
                  </a:schemeClr>
                </a:solidFill>
              </a:rPr>
              <a:t>Σοσιαλιστική περινομή </a:t>
            </a:r>
          </a:p>
          <a:p>
            <a:pPr>
              <a:buFont typeface="+mj-lt"/>
              <a:buAutoNum type="arabicPeriod"/>
            </a:pPr>
            <a:r>
              <a:rPr lang="el-GR" sz="1800" dirty="0" smtClean="0">
                <a:solidFill>
                  <a:schemeClr val="accent2">
                    <a:lumMod val="50000"/>
                  </a:schemeClr>
                </a:solidFill>
              </a:rPr>
              <a:t>Ανάλυση καπιταλιστικής περινομής </a:t>
            </a:r>
          </a:p>
          <a:p>
            <a:pPr>
              <a:buFont typeface="+mj-lt"/>
              <a:buAutoNum type="arabicPeriod"/>
            </a:pPr>
            <a:r>
              <a:rPr lang="el-GR" sz="1800" dirty="0" smtClean="0">
                <a:solidFill>
                  <a:schemeClr val="accent2">
                    <a:lumMod val="50000"/>
                  </a:schemeClr>
                </a:solidFill>
              </a:rPr>
              <a:t>Καπιταλιστική κερδοφορία </a:t>
            </a:r>
          </a:p>
          <a:p>
            <a:pPr>
              <a:buFont typeface="+mj-lt"/>
              <a:buAutoNum type="arabicPeriod"/>
            </a:pPr>
            <a:r>
              <a:rPr lang="el-GR" sz="1800" dirty="0" smtClean="0">
                <a:solidFill>
                  <a:schemeClr val="accent2">
                    <a:lumMod val="50000"/>
                  </a:schemeClr>
                </a:solidFill>
              </a:rPr>
              <a:t>Κοινωνική αναλογία </a:t>
            </a:r>
          </a:p>
          <a:p>
            <a:pPr>
              <a:buFont typeface="+mj-lt"/>
              <a:buAutoNum type="arabicPeriod"/>
            </a:pPr>
            <a:r>
              <a:rPr lang="el-GR" sz="1800" dirty="0" smtClean="0">
                <a:solidFill>
                  <a:schemeClr val="accent2">
                    <a:lumMod val="50000"/>
                  </a:schemeClr>
                </a:solidFill>
              </a:rPr>
              <a:t>Σοσιαλιστική συμπεριφορά </a:t>
            </a:r>
          </a:p>
          <a:p>
            <a:pPr>
              <a:buFont typeface="+mj-lt"/>
              <a:buAutoNum type="arabicPeriod"/>
            </a:pPr>
            <a:r>
              <a:rPr lang="el-GR" sz="1800" dirty="0" smtClean="0">
                <a:solidFill>
                  <a:schemeClr val="accent2">
                    <a:lumMod val="50000"/>
                  </a:schemeClr>
                </a:solidFill>
              </a:rPr>
              <a:t>Κλαδική περινομή </a:t>
            </a:r>
          </a:p>
          <a:p>
            <a:pPr>
              <a:buFont typeface="+mj-lt"/>
              <a:buAutoNum type="arabicPeriod"/>
            </a:pPr>
            <a:r>
              <a:rPr lang="el-GR" sz="1800" dirty="0" smtClean="0">
                <a:solidFill>
                  <a:schemeClr val="accent2">
                    <a:lumMod val="50000"/>
                  </a:schemeClr>
                </a:solidFill>
              </a:rPr>
              <a:t>Καπιταλισμός </a:t>
            </a:r>
          </a:p>
          <a:p>
            <a:pPr>
              <a:buFont typeface="+mj-lt"/>
              <a:buAutoNum type="arabicPeriod"/>
            </a:pPr>
            <a:r>
              <a:rPr lang="el-GR" sz="1800" dirty="0" smtClean="0">
                <a:solidFill>
                  <a:schemeClr val="accent2">
                    <a:lumMod val="50000"/>
                  </a:schemeClr>
                </a:solidFill>
                <a:latin typeface="Arial" pitchFamily="34" charset="0"/>
                <a:cs typeface="Arial" pitchFamily="34" charset="0"/>
              </a:rPr>
              <a:t>Σοσιαλισμός </a:t>
            </a:r>
          </a:p>
          <a:p>
            <a:pPr>
              <a:buFont typeface="+mj-lt"/>
              <a:buAutoNum type="arabicPeriod"/>
            </a:pPr>
            <a:r>
              <a:rPr lang="el-GR" sz="1800" dirty="0" smtClean="0">
                <a:solidFill>
                  <a:schemeClr val="accent2">
                    <a:lumMod val="50000"/>
                  </a:schemeClr>
                </a:solidFill>
              </a:rPr>
              <a:t>Γεωνία </a:t>
            </a:r>
          </a:p>
          <a:p>
            <a:pPr>
              <a:buFont typeface="+mj-lt"/>
              <a:buAutoNum type="arabicPeriod"/>
            </a:pPr>
            <a:r>
              <a:rPr lang="el-GR" sz="1800" dirty="0" smtClean="0">
                <a:solidFill>
                  <a:schemeClr val="accent2">
                    <a:lumMod val="50000"/>
                  </a:schemeClr>
                </a:solidFill>
                <a:latin typeface="Arial" pitchFamily="34" charset="0"/>
                <a:cs typeface="Arial" pitchFamily="34" charset="0"/>
              </a:rPr>
              <a:t> Ευχαριστίες </a:t>
            </a:r>
          </a:p>
        </p:txBody>
      </p:sp>
      <p:sp>
        <p:nvSpPr>
          <p:cNvPr id="3" name="2 - Τίτλος"/>
          <p:cNvSpPr>
            <a:spLocks noGrp="1"/>
          </p:cNvSpPr>
          <p:nvPr>
            <p:ph type="title"/>
          </p:nvPr>
        </p:nvSpPr>
        <p:spPr>
          <a:xfrm>
            <a:off x="252000" y="332656"/>
            <a:ext cx="8640000" cy="1008000"/>
          </a:xfrm>
        </p:spPr>
        <p:txBody>
          <a:bodyPr/>
          <a:lstStyle/>
          <a:p>
            <a:fld id="{FF4FB204-DD84-40F3-BF71-C5A0C087BD68}" type="slidenum">
              <a:rPr lang="el-GR" smtClean="0">
                <a:latin typeface="Times New Roman" pitchFamily="18" charset="0"/>
                <a:cs typeface="Times New Roman" pitchFamily="18" charset="0"/>
              </a:rPr>
              <a:pPr/>
              <a:t>3</a:t>
            </a:fld>
            <a:r>
              <a:rPr lang="el-GR" dirty="0" smtClean="0">
                <a:latin typeface="Times New Roman" pitchFamily="18" charset="0"/>
                <a:cs typeface="Times New Roman" pitchFamily="18" charset="0"/>
              </a:rPr>
              <a:t>. Περιεχόμενα διαφανειών</a:t>
            </a: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a:xfrm>
            <a:off x="252000" y="1557352"/>
            <a:ext cx="8640000" cy="5040000"/>
          </a:xfrm>
        </p:spPr>
        <p:txBody>
          <a:bodyPr>
            <a:normAutofit/>
          </a:bodyPr>
          <a:lstStyle/>
          <a:p>
            <a:r>
              <a:rPr lang="el-GR" sz="2000" b="1" dirty="0" smtClean="0">
                <a:solidFill>
                  <a:schemeClr val="tx2">
                    <a:lumMod val="50000"/>
                  </a:schemeClr>
                </a:solidFill>
              </a:rPr>
              <a:t>περιδομή</a:t>
            </a:r>
            <a:r>
              <a:rPr lang="el-GR" sz="2000" dirty="0" smtClean="0">
                <a:solidFill>
                  <a:schemeClr val="tx2">
                    <a:lumMod val="50000"/>
                  </a:schemeClr>
                </a:solidFill>
              </a:rPr>
              <a:t>: το σχεσιακό πλαίσιο ενός όρου </a:t>
            </a:r>
          </a:p>
          <a:p>
            <a:r>
              <a:rPr lang="el-GR" sz="2000" b="1" dirty="0" smtClean="0">
                <a:solidFill>
                  <a:schemeClr val="tx2">
                    <a:lumMod val="50000"/>
                  </a:schemeClr>
                </a:solidFill>
              </a:rPr>
              <a:t>περινομή</a:t>
            </a:r>
            <a:r>
              <a:rPr lang="el-GR" sz="2000" dirty="0" smtClean="0">
                <a:solidFill>
                  <a:schemeClr val="tx2">
                    <a:lumMod val="50000"/>
                  </a:schemeClr>
                </a:solidFill>
              </a:rPr>
              <a:t>: η κανονική τμηματοποίηση της περιδομής </a:t>
            </a:r>
          </a:p>
          <a:p>
            <a:r>
              <a:rPr lang="el-GR" sz="2000" b="1" dirty="0" smtClean="0">
                <a:solidFill>
                  <a:schemeClr val="tx2">
                    <a:lumMod val="50000"/>
                  </a:schemeClr>
                </a:solidFill>
              </a:rPr>
              <a:t>περινόμος</a:t>
            </a:r>
            <a:r>
              <a:rPr lang="el-GR" sz="2000" dirty="0" smtClean="0">
                <a:solidFill>
                  <a:schemeClr val="tx2">
                    <a:lumMod val="50000"/>
                  </a:schemeClr>
                </a:solidFill>
              </a:rPr>
              <a:t>: ο ασκών την περινομή </a:t>
            </a:r>
          </a:p>
          <a:p>
            <a:r>
              <a:rPr lang="el-GR" sz="2000" b="1" dirty="0" smtClean="0">
                <a:solidFill>
                  <a:schemeClr val="tx2">
                    <a:lumMod val="50000"/>
                  </a:schemeClr>
                </a:solidFill>
              </a:rPr>
              <a:t>κοιναγός</a:t>
            </a:r>
            <a:r>
              <a:rPr lang="el-GR" sz="2000" dirty="0" smtClean="0">
                <a:solidFill>
                  <a:schemeClr val="tx2">
                    <a:lumMod val="50000"/>
                  </a:schemeClr>
                </a:solidFill>
              </a:rPr>
              <a:t>: εκείνος που επιδιώκει την χειραγώγηση του κοινού </a:t>
            </a:r>
            <a:endParaRPr lang="el-GR" sz="2000" b="1" dirty="0" smtClean="0">
              <a:solidFill>
                <a:schemeClr val="tx2">
                  <a:lumMod val="50000"/>
                </a:schemeClr>
              </a:solidFill>
            </a:endParaRPr>
          </a:p>
          <a:p>
            <a:r>
              <a:rPr lang="el-GR" sz="2000" b="1" dirty="0" smtClean="0">
                <a:solidFill>
                  <a:schemeClr val="tx2">
                    <a:lumMod val="50000"/>
                  </a:schemeClr>
                </a:solidFill>
              </a:rPr>
              <a:t>κοιναγόμενος</a:t>
            </a:r>
            <a:r>
              <a:rPr lang="el-GR" sz="2000" dirty="0" smtClean="0">
                <a:solidFill>
                  <a:schemeClr val="tx2">
                    <a:lumMod val="50000"/>
                  </a:schemeClr>
                </a:solidFill>
              </a:rPr>
              <a:t>: ο χειραγωγούμενος από τον κοιναγό</a:t>
            </a:r>
          </a:p>
          <a:p>
            <a:endParaRPr lang="el-GR" sz="2000" dirty="0" smtClean="0">
              <a:solidFill>
                <a:schemeClr val="tx2">
                  <a:lumMod val="50000"/>
                </a:schemeClr>
              </a:solidFill>
            </a:endParaRPr>
          </a:p>
        </p:txBody>
      </p:sp>
      <p:sp>
        <p:nvSpPr>
          <p:cNvPr id="3" name="2 - Τίτλος"/>
          <p:cNvSpPr>
            <a:spLocks noGrp="1"/>
          </p:cNvSpPr>
          <p:nvPr>
            <p:ph type="title"/>
          </p:nvPr>
        </p:nvSpPr>
        <p:spPr>
          <a:xfrm>
            <a:off x="252000" y="332656"/>
            <a:ext cx="8640000" cy="1008000"/>
          </a:xfrm>
        </p:spPr>
        <p:txBody>
          <a:bodyPr/>
          <a:lstStyle/>
          <a:p>
            <a:fld id="{23648236-71A2-4F8B-B507-DA85A8F4FB10}" type="slidenum">
              <a:rPr lang="el-GR" smtClean="0">
                <a:latin typeface="Times New Roman" pitchFamily="18" charset="0"/>
                <a:cs typeface="Times New Roman" pitchFamily="18" charset="0"/>
              </a:rPr>
              <a:pPr/>
              <a:t>4</a:t>
            </a:fld>
            <a:r>
              <a:rPr lang="el-GR" dirty="0" smtClean="0">
                <a:latin typeface="Times New Roman" pitchFamily="18" charset="0"/>
                <a:cs typeface="Times New Roman" pitchFamily="18" charset="0"/>
              </a:rPr>
              <a:t>. Ορισμοί</a:t>
            </a: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a:xfrm>
            <a:off x="432000" y="1600199"/>
            <a:ext cx="8280000" cy="4680000"/>
          </a:xfrm>
        </p:spPr>
        <p:txBody>
          <a:bodyPr>
            <a:normAutofit/>
          </a:bodyPr>
          <a:lstStyle/>
          <a:p>
            <a:pPr algn="l">
              <a:buNone/>
            </a:pPr>
            <a:endParaRPr lang="el-GR" dirty="0" smtClean="0">
              <a:latin typeface="Arial" pitchFamily="34" charset="0"/>
              <a:cs typeface="Arial" pitchFamily="34" charset="0"/>
            </a:endParaRPr>
          </a:p>
          <a:p>
            <a:pPr algn="l">
              <a:buNone/>
            </a:pPr>
            <a:endParaRPr lang="el-GR" dirty="0" smtClean="0">
              <a:latin typeface="Arial" pitchFamily="34" charset="0"/>
              <a:cs typeface="Arial" pitchFamily="34" charset="0"/>
            </a:endParaRPr>
          </a:p>
          <a:p>
            <a:pPr algn="l">
              <a:buNone/>
            </a:pPr>
            <a:endParaRPr lang="el-GR" dirty="0">
              <a:latin typeface="Arial" pitchFamily="34" charset="0"/>
              <a:cs typeface="Arial" pitchFamily="34" charset="0"/>
            </a:endParaRPr>
          </a:p>
        </p:txBody>
      </p:sp>
      <p:sp>
        <p:nvSpPr>
          <p:cNvPr id="3" name="2 - Τίτλος"/>
          <p:cNvSpPr>
            <a:spLocks noGrp="1"/>
          </p:cNvSpPr>
          <p:nvPr>
            <p:ph type="title"/>
          </p:nvPr>
        </p:nvSpPr>
        <p:spPr>
          <a:xfrm>
            <a:off x="252000" y="332656"/>
            <a:ext cx="8640000" cy="1008000"/>
          </a:xfrm>
        </p:spPr>
        <p:txBody>
          <a:bodyPr/>
          <a:lstStyle/>
          <a:p>
            <a:fld id="{8555B31D-DBAF-446E-BCF3-B562934545B2}" type="slidenum">
              <a:rPr lang="el-GR" smtClean="0"/>
              <a:pPr/>
              <a:t>5</a:t>
            </a:fld>
            <a:r>
              <a:rPr lang="el-GR" dirty="0" smtClean="0"/>
              <a:t>. Περιδομή και περινομή</a:t>
            </a:r>
            <a:endParaRPr lang="el-GR" dirty="0">
              <a:latin typeface="Times New Roman" pitchFamily="18" charset="0"/>
              <a:cs typeface="Times New Roman" pitchFamily="18" charset="0"/>
            </a:endParaRPr>
          </a:p>
        </p:txBody>
      </p:sp>
      <p:pic>
        <p:nvPicPr>
          <p:cNvPr id="4" name="3 - Εικόνα" descr="peridomi.png"/>
          <p:cNvPicPr>
            <a:picLocks noChangeAspect="1"/>
          </p:cNvPicPr>
          <p:nvPr/>
        </p:nvPicPr>
        <p:blipFill>
          <a:blip r:embed="rId3" cstate="print"/>
          <a:stretch>
            <a:fillRect/>
          </a:stretch>
        </p:blipFill>
        <p:spPr>
          <a:xfrm>
            <a:off x="611960" y="2636912"/>
            <a:ext cx="3600000" cy="3600000"/>
          </a:xfrm>
          <a:prstGeom prst="rect">
            <a:avLst/>
          </a:prstGeom>
        </p:spPr>
      </p:pic>
      <p:pic>
        <p:nvPicPr>
          <p:cNvPr id="5" name="4 - Εικόνα" descr="perinomi.png"/>
          <p:cNvPicPr>
            <a:picLocks noChangeAspect="1"/>
          </p:cNvPicPr>
          <p:nvPr/>
        </p:nvPicPr>
        <p:blipFill>
          <a:blip r:embed="rId4" cstate="print"/>
          <a:stretch>
            <a:fillRect/>
          </a:stretch>
        </p:blipFill>
        <p:spPr>
          <a:xfrm>
            <a:off x="4932040" y="2636912"/>
            <a:ext cx="3600000" cy="3600000"/>
          </a:xfrm>
          <a:prstGeom prst="rect">
            <a:avLst/>
          </a:prstGeom>
        </p:spPr>
      </p:pic>
      <p:sp>
        <p:nvSpPr>
          <p:cNvPr id="6" name="5 - TextBox"/>
          <p:cNvSpPr txBox="1"/>
          <p:nvPr/>
        </p:nvSpPr>
        <p:spPr>
          <a:xfrm>
            <a:off x="1331880" y="1700808"/>
            <a:ext cx="2160000" cy="648000"/>
          </a:xfrm>
          <a:prstGeom prst="rect">
            <a:avLst/>
          </a:prstGeom>
          <a:noFill/>
        </p:spPr>
        <p:txBody>
          <a:bodyPr wrap="square" rtlCol="0">
            <a:spAutoFit/>
          </a:bodyPr>
          <a:lstStyle/>
          <a:p>
            <a:pPr algn="ctr"/>
            <a:r>
              <a:rPr lang="el-GR" sz="3600" dirty="0" smtClean="0">
                <a:solidFill>
                  <a:srgbClr val="00B0F0"/>
                </a:solidFill>
              </a:rPr>
              <a:t>περιδομή</a:t>
            </a:r>
            <a:endParaRPr lang="el-GR" sz="3600" dirty="0">
              <a:solidFill>
                <a:srgbClr val="00B0F0"/>
              </a:solidFill>
            </a:endParaRPr>
          </a:p>
        </p:txBody>
      </p:sp>
      <p:sp>
        <p:nvSpPr>
          <p:cNvPr id="7" name="6 - TextBox"/>
          <p:cNvSpPr txBox="1"/>
          <p:nvPr/>
        </p:nvSpPr>
        <p:spPr>
          <a:xfrm>
            <a:off x="5652120" y="1700808"/>
            <a:ext cx="2160000" cy="648000"/>
          </a:xfrm>
          <a:prstGeom prst="rect">
            <a:avLst/>
          </a:prstGeom>
          <a:noFill/>
        </p:spPr>
        <p:txBody>
          <a:bodyPr wrap="square" rtlCol="0">
            <a:spAutoFit/>
          </a:bodyPr>
          <a:lstStyle/>
          <a:p>
            <a:pPr algn="ctr"/>
            <a:r>
              <a:rPr lang="el-GR" sz="3600" dirty="0" smtClean="0">
                <a:solidFill>
                  <a:srgbClr val="FF0000"/>
                </a:solidFill>
              </a:rPr>
              <a:t>περινομή</a:t>
            </a:r>
            <a:endParaRPr lang="el-GR" sz="36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252000" y="332656"/>
            <a:ext cx="8640000" cy="1008000"/>
          </a:xfrm>
        </p:spPr>
        <p:txBody>
          <a:bodyPr/>
          <a:lstStyle/>
          <a:p>
            <a:fld id="{54282A44-2B7F-4526-B365-7831CAF0826A}" type="slidenum">
              <a:rPr lang="el-GR" smtClean="0"/>
              <a:pPr/>
              <a:t>6</a:t>
            </a:fld>
            <a:r>
              <a:rPr lang="el-GR" dirty="0" smtClean="0"/>
              <a:t>. Αγοραία περινομή</a:t>
            </a:r>
            <a:endParaRPr lang="el-GR" dirty="0"/>
          </a:p>
        </p:txBody>
      </p:sp>
      <p:pic>
        <p:nvPicPr>
          <p:cNvPr id="4" name="3 - Εικόνα" descr="perinomi.ag.png"/>
          <p:cNvPicPr>
            <a:picLocks noChangeAspect="1"/>
          </p:cNvPicPr>
          <p:nvPr/>
        </p:nvPicPr>
        <p:blipFill>
          <a:blip r:embed="rId3" cstate="print"/>
          <a:stretch>
            <a:fillRect/>
          </a:stretch>
        </p:blipFill>
        <p:spPr>
          <a:xfrm>
            <a:off x="36000" y="1445530"/>
            <a:ext cx="9072000" cy="5295838"/>
          </a:xfrm>
          <a:prstGeom prst="rect">
            <a:avLst/>
          </a:prstGeom>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252000" y="332656"/>
            <a:ext cx="8640000" cy="1008000"/>
          </a:xfrm>
        </p:spPr>
        <p:txBody>
          <a:bodyPr/>
          <a:lstStyle/>
          <a:p>
            <a:fld id="{783E0B7C-E2F0-472E-B1FF-72CF17A4ADE4}" type="slidenum">
              <a:rPr lang="el-GR" smtClean="0"/>
              <a:pPr/>
              <a:t>7</a:t>
            </a:fld>
            <a:r>
              <a:rPr lang="el-GR" dirty="0" smtClean="0"/>
              <a:t>. Βασική προσέγγιση</a:t>
            </a:r>
            <a:endParaRPr lang="el-GR" dirty="0"/>
          </a:p>
        </p:txBody>
      </p:sp>
      <p:sp>
        <p:nvSpPr>
          <p:cNvPr id="7" name="6 - Δεξιό βέλος"/>
          <p:cNvSpPr/>
          <p:nvPr/>
        </p:nvSpPr>
        <p:spPr>
          <a:xfrm>
            <a:off x="3059584" y="3861048"/>
            <a:ext cx="504056"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8" name="7 - Πίνακας"/>
          <p:cNvGraphicFramePr>
            <a:graphicFrameLocks noGrp="1"/>
          </p:cNvGraphicFramePr>
          <p:nvPr/>
        </p:nvGraphicFramePr>
        <p:xfrm>
          <a:off x="539552" y="3212976"/>
          <a:ext cx="2232000" cy="1656000"/>
        </p:xfrm>
        <a:graphic>
          <a:graphicData uri="http://schemas.openxmlformats.org/drawingml/2006/table">
            <a:tbl>
              <a:tblPr firstRow="1" bandRow="1"/>
              <a:tblGrid>
                <a:gridCol w="1745806"/>
                <a:gridCol w="486194"/>
              </a:tblGrid>
              <a:tr h="681883">
                <a:tc>
                  <a:txBody>
                    <a:bodyPr/>
                    <a:lstStyle/>
                    <a:p>
                      <a:pPr algn="ctr"/>
                      <a:r>
                        <a:rPr lang="el-GR" dirty="0" smtClean="0"/>
                        <a:t>άτομο</a:t>
                      </a:r>
                    </a:p>
                    <a:p>
                      <a:pPr algn="ctr"/>
                      <a:r>
                        <a:rPr lang="el-GR" dirty="0" smtClean="0"/>
                        <a:t>συλλογικότητες</a:t>
                      </a:r>
                      <a:endParaRPr lang="el-GR" dirty="0"/>
                    </a:p>
                  </a:txBody>
                  <a:tcPr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rowSpan="2">
                  <a:txBody>
                    <a:bodyPr/>
                    <a:lstStyle/>
                    <a:p>
                      <a:pPr algn="ctr"/>
                      <a:r>
                        <a:rPr lang="el-GR" b="1" dirty="0" smtClean="0">
                          <a:solidFill>
                            <a:schemeClr val="bg1"/>
                          </a:solidFill>
                        </a:rPr>
                        <a:t>περινομή</a:t>
                      </a:r>
                      <a:endParaRPr lang="el-GR" b="1" dirty="0">
                        <a:solidFill>
                          <a:schemeClr val="bg1"/>
                        </a:solidFill>
                      </a:endParaRPr>
                    </a:p>
                  </a:txBody>
                  <a:tcPr vert="vert27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C00000"/>
                    </a:solidFill>
                  </a:tcPr>
                </a:tc>
              </a:tr>
              <a:tr h="974117">
                <a:tc>
                  <a:txBody>
                    <a:bodyPr/>
                    <a:lstStyle/>
                    <a:p>
                      <a:pPr algn="l">
                        <a:buFont typeface="Arial" pitchFamily="34" charset="0"/>
                        <a:buChar char="•"/>
                      </a:pPr>
                      <a:r>
                        <a:rPr lang="el-GR" dirty="0" smtClean="0"/>
                        <a:t>ιδέες</a:t>
                      </a:r>
                    </a:p>
                    <a:p>
                      <a:pPr algn="l">
                        <a:buFont typeface="Arial" pitchFamily="34" charset="0"/>
                        <a:buChar char="•"/>
                      </a:pPr>
                      <a:r>
                        <a:rPr lang="el-GR" dirty="0" smtClean="0"/>
                        <a:t>προϊόντα</a:t>
                      </a:r>
                    </a:p>
                    <a:p>
                      <a:pPr algn="l">
                        <a:buFont typeface="Arial" pitchFamily="34" charset="0"/>
                        <a:buChar char="•"/>
                      </a:pPr>
                      <a:r>
                        <a:rPr lang="el-GR" dirty="0" smtClean="0"/>
                        <a:t>υπηρεσίες</a:t>
                      </a: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lang="el-GR" dirty="0" smtClean="0"/>
                    </a:p>
                  </a:txBody>
                  <a:tcPr/>
                </a:tc>
              </a:tr>
            </a:tbl>
          </a:graphicData>
        </a:graphic>
      </p:graphicFrame>
      <p:graphicFrame>
        <p:nvGraphicFramePr>
          <p:cNvPr id="9" name="8 - Πίνακας"/>
          <p:cNvGraphicFramePr>
            <a:graphicFrameLocks noGrp="1"/>
          </p:cNvGraphicFramePr>
          <p:nvPr/>
        </p:nvGraphicFramePr>
        <p:xfrm>
          <a:off x="3851872" y="3717032"/>
          <a:ext cx="1800000" cy="648000"/>
        </p:xfrm>
        <a:graphic>
          <a:graphicData uri="http://schemas.openxmlformats.org/drawingml/2006/table">
            <a:tbl>
              <a:tblPr firstRow="1" bandRow="1"/>
              <a:tblGrid>
                <a:gridCol w="1800000"/>
              </a:tblGrid>
              <a:tr h="648000">
                <a:tc>
                  <a:txBody>
                    <a:bodyPr/>
                    <a:lstStyle/>
                    <a:p>
                      <a:pPr algn="ctr"/>
                      <a:r>
                        <a:rPr lang="el-GR" dirty="0" smtClean="0"/>
                        <a:t>κοινωνία</a:t>
                      </a:r>
                      <a:endParaRPr lang="el-GR"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3">
                        <a:lumMod val="40000"/>
                        <a:lumOff val="60000"/>
                      </a:schemeClr>
                    </a:solidFill>
                  </a:tcPr>
                </a:tc>
              </a:tr>
            </a:tbl>
          </a:graphicData>
        </a:graphic>
      </p:graphicFrame>
      <p:sp>
        <p:nvSpPr>
          <p:cNvPr id="10" name="9 - Δεξιό βέλος"/>
          <p:cNvSpPr/>
          <p:nvPr/>
        </p:nvSpPr>
        <p:spPr>
          <a:xfrm>
            <a:off x="5939904" y="3861048"/>
            <a:ext cx="504056"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11" name="10 - Πίνακας"/>
          <p:cNvGraphicFramePr>
            <a:graphicFrameLocks noGrp="1"/>
          </p:cNvGraphicFramePr>
          <p:nvPr/>
        </p:nvGraphicFramePr>
        <p:xfrm>
          <a:off x="6732192" y="3213160"/>
          <a:ext cx="1800000" cy="1656000"/>
        </p:xfrm>
        <a:graphic>
          <a:graphicData uri="http://schemas.openxmlformats.org/drawingml/2006/table">
            <a:tbl>
              <a:tblPr firstRow="1" bandRow="1"/>
              <a:tblGrid>
                <a:gridCol w="1800000"/>
              </a:tblGrid>
              <a:tr h="632947">
                <a:tc>
                  <a:txBody>
                    <a:bodyPr/>
                    <a:lstStyle/>
                    <a:p>
                      <a:pPr algn="ctr"/>
                      <a:r>
                        <a:rPr lang="el-GR" dirty="0" smtClean="0"/>
                        <a:t>κέρδος</a:t>
                      </a:r>
                      <a:endParaRPr lang="el-GR" dirty="0"/>
                    </a:p>
                  </a:txBody>
                  <a:tcPr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1023053">
                <a:tc>
                  <a:txBody>
                    <a:bodyPr/>
                    <a:lstStyle/>
                    <a:p>
                      <a:pPr algn="l">
                        <a:buFont typeface="Arial" pitchFamily="34" charset="0"/>
                        <a:buChar char="•"/>
                      </a:pPr>
                      <a:r>
                        <a:rPr lang="el-GR" dirty="0" smtClean="0"/>
                        <a:t>ατομικό</a:t>
                      </a:r>
                    </a:p>
                    <a:p>
                      <a:pPr algn="l">
                        <a:buFont typeface="Arial" pitchFamily="34" charset="0"/>
                        <a:buChar char="•"/>
                      </a:pPr>
                      <a:r>
                        <a:rPr lang="el-GR" dirty="0" smtClean="0"/>
                        <a:t>συλλογικό</a:t>
                      </a:r>
                      <a:endParaRPr lang="el-GR" dirty="0"/>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252000" y="332656"/>
            <a:ext cx="8640000" cy="1008000"/>
          </a:xfrm>
        </p:spPr>
        <p:txBody>
          <a:bodyPr/>
          <a:lstStyle/>
          <a:p>
            <a:fld id="{36A3F587-1537-4B88-B793-8378E4ADF4C0}" type="slidenum">
              <a:rPr lang="el-GR" smtClean="0"/>
              <a:pPr/>
              <a:t>8</a:t>
            </a:fld>
            <a:r>
              <a:rPr lang="el-GR" dirty="0" smtClean="0"/>
              <a:t>. Τμηματοποίηση</a:t>
            </a:r>
            <a:endParaRPr lang="el-GR" dirty="0"/>
          </a:p>
        </p:txBody>
      </p:sp>
      <p:graphicFrame>
        <p:nvGraphicFramePr>
          <p:cNvPr id="7" name="6 - Πίνακας"/>
          <p:cNvGraphicFramePr>
            <a:graphicFrameLocks noGrp="1"/>
          </p:cNvGraphicFramePr>
          <p:nvPr/>
        </p:nvGraphicFramePr>
        <p:xfrm>
          <a:off x="252000" y="1844824"/>
          <a:ext cx="8640000" cy="4548755"/>
        </p:xfrm>
        <a:graphic>
          <a:graphicData uri="http://schemas.openxmlformats.org/drawingml/2006/table">
            <a:tbl>
              <a:tblPr firstRow="1" bandRow="1"/>
              <a:tblGrid>
                <a:gridCol w="270000"/>
                <a:gridCol w="270000"/>
                <a:gridCol w="270000"/>
                <a:gridCol w="270000"/>
                <a:gridCol w="270000"/>
                <a:gridCol w="270000"/>
                <a:gridCol w="270000"/>
                <a:gridCol w="270000"/>
                <a:gridCol w="270000"/>
                <a:gridCol w="270000"/>
                <a:gridCol w="270000"/>
                <a:gridCol w="270000"/>
                <a:gridCol w="270000"/>
                <a:gridCol w="270000"/>
                <a:gridCol w="270000"/>
                <a:gridCol w="270000"/>
                <a:gridCol w="270000"/>
                <a:gridCol w="270000"/>
                <a:gridCol w="270000"/>
                <a:gridCol w="270000"/>
                <a:gridCol w="270000"/>
                <a:gridCol w="270000"/>
                <a:gridCol w="270000"/>
                <a:gridCol w="270000"/>
                <a:gridCol w="270000"/>
                <a:gridCol w="270000"/>
                <a:gridCol w="270000"/>
                <a:gridCol w="270000"/>
                <a:gridCol w="270000"/>
                <a:gridCol w="270000"/>
                <a:gridCol w="270000"/>
                <a:gridCol w="270000"/>
              </a:tblGrid>
              <a:tr h="617143">
                <a:tc gridSpan="32">
                  <a:txBody>
                    <a:bodyPr/>
                    <a:lstStyle/>
                    <a:p>
                      <a:pPr algn="ctr"/>
                      <a:r>
                        <a:rPr lang="el-GR" sz="3600" dirty="0" smtClean="0"/>
                        <a:t>περινομή</a:t>
                      </a:r>
                      <a:endParaRPr lang="el-GR" sz="3600" dirty="0"/>
                    </a:p>
                  </a:txBody>
                  <a:tcPr anchor="ctr">
                    <a:solidFill>
                      <a:schemeClr val="accent2">
                        <a:lumMod val="20000"/>
                        <a:lumOff val="8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pPr algn="ctr"/>
                      <a:endParaRPr lang="el-GR"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617143">
                <a:tc gridSpan="3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l-GR" sz="2400" dirty="0" smtClean="0"/>
                        <a:t>Αναρίθμητοι θεωρητικοί και εμπειρικοί παράγοντες</a:t>
                      </a:r>
                      <a:r>
                        <a:rPr lang="el-GR" sz="2400" baseline="0" dirty="0" smtClean="0"/>
                        <a:t>, που θα πρέπει να ληφθούν υπόψη κατά τον σχεδιασμό της</a:t>
                      </a:r>
                      <a:endParaRPr lang="el-GR" sz="2400" dirty="0" smtClean="0"/>
                    </a:p>
                  </a:txBody>
                  <a:tcPr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617143">
                <a:tc gridSpan="16">
                  <a:txBody>
                    <a:bodyPr/>
                    <a:lstStyle/>
                    <a:p>
                      <a:pPr algn="ctr"/>
                      <a:endParaRPr lang="el-GR" dirty="0"/>
                    </a:p>
                  </a:txBody>
                  <a:tcPr anchor="ctr">
                    <a:solidFill>
                      <a:schemeClr val="accent2">
                        <a:lumMod val="40000"/>
                        <a:lumOff val="6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pPr algn="ctr"/>
                      <a:endParaRPr lang="el-GR"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gridSpan="16">
                  <a:txBody>
                    <a:bodyPr/>
                    <a:lstStyle/>
                    <a:p>
                      <a:pPr algn="ctr"/>
                      <a:endParaRPr lang="el-GR" dirty="0"/>
                    </a:p>
                  </a:txBody>
                  <a:tcPr anchor="ctr">
                    <a:solidFill>
                      <a:schemeClr val="accent2">
                        <a:lumMod val="40000"/>
                        <a:lumOff val="6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pPr algn="ctr"/>
                      <a:endParaRPr lang="el-GR"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617143">
                <a:tc gridSpan="8">
                  <a:txBody>
                    <a:bodyPr/>
                    <a:lstStyle/>
                    <a:p>
                      <a:pPr algn="ctr"/>
                      <a:endParaRPr lang="el-GR" dirty="0"/>
                    </a:p>
                  </a:txBody>
                  <a:tcPr anchor="ctr">
                    <a:solidFill>
                      <a:schemeClr val="accent2">
                        <a:lumMod val="60000"/>
                        <a:lumOff val="4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pPr algn="ctr"/>
                      <a:endParaRPr lang="el-GR"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c gridSpan="8">
                  <a:txBody>
                    <a:bodyPr/>
                    <a:lstStyle/>
                    <a:p>
                      <a:pPr algn="ctr"/>
                      <a:endParaRPr lang="el-GR" dirty="0"/>
                    </a:p>
                  </a:txBody>
                  <a:tcPr anchor="ctr">
                    <a:solidFill>
                      <a:schemeClr val="accent2">
                        <a:lumMod val="60000"/>
                        <a:lumOff val="4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pPr algn="ctr"/>
                      <a:endParaRPr lang="el-GR"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c gridSpan="8">
                  <a:txBody>
                    <a:bodyPr/>
                    <a:lstStyle/>
                    <a:p>
                      <a:pPr algn="ctr"/>
                      <a:endParaRPr lang="el-GR" dirty="0"/>
                    </a:p>
                  </a:txBody>
                  <a:tcPr anchor="ctr">
                    <a:solidFill>
                      <a:schemeClr val="accent2">
                        <a:lumMod val="60000"/>
                        <a:lumOff val="4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pPr algn="ctr"/>
                      <a:endParaRPr lang="el-GR"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c gridSpan="8">
                  <a:txBody>
                    <a:bodyPr/>
                    <a:lstStyle/>
                    <a:p>
                      <a:pPr algn="ctr"/>
                      <a:endParaRPr lang="el-GR" dirty="0"/>
                    </a:p>
                  </a:txBody>
                  <a:tcPr anchor="ctr">
                    <a:solidFill>
                      <a:schemeClr val="accent2">
                        <a:lumMod val="60000"/>
                        <a:lumOff val="4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pPr algn="ctr"/>
                      <a:endParaRPr lang="el-GR"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617143">
                <a:tc gridSpan="4">
                  <a:txBody>
                    <a:bodyPr/>
                    <a:lstStyle/>
                    <a:p>
                      <a:pPr algn="ctr"/>
                      <a:endParaRPr lang="el-GR" dirty="0"/>
                    </a:p>
                  </a:txBody>
                  <a:tcPr anchor="ctr">
                    <a:solidFill>
                      <a:schemeClr val="accent2"/>
                    </a:solidFill>
                  </a:tcPr>
                </a:tc>
                <a:tc hMerge="1">
                  <a:txBody>
                    <a:bodyPr/>
                    <a:lstStyle/>
                    <a:p>
                      <a:endParaRPr lang="el-GR"/>
                    </a:p>
                  </a:txBody>
                  <a:tcPr/>
                </a:tc>
                <a:tc hMerge="1">
                  <a:txBody>
                    <a:bodyPr/>
                    <a:lstStyle/>
                    <a:p>
                      <a:pPr algn="ctr"/>
                      <a:endParaRPr lang="el-GR" dirty="0"/>
                    </a:p>
                  </a:txBody>
                  <a:tcPr/>
                </a:tc>
                <a:tc hMerge="1">
                  <a:txBody>
                    <a:bodyPr/>
                    <a:lstStyle/>
                    <a:p>
                      <a:endParaRPr lang="el-GR"/>
                    </a:p>
                  </a:txBody>
                  <a:tcPr/>
                </a:tc>
                <a:tc gridSpan="4">
                  <a:txBody>
                    <a:bodyPr/>
                    <a:lstStyle/>
                    <a:p>
                      <a:pPr algn="ctr"/>
                      <a:endParaRPr lang="el-GR" dirty="0"/>
                    </a:p>
                  </a:txBody>
                  <a:tcPr anchor="ctr">
                    <a:solidFill>
                      <a:schemeClr val="accent2"/>
                    </a:solidFill>
                  </a:tcPr>
                </a:tc>
                <a:tc hMerge="1">
                  <a:txBody>
                    <a:bodyPr/>
                    <a:lstStyle/>
                    <a:p>
                      <a:endParaRPr lang="el-GR"/>
                    </a:p>
                  </a:txBody>
                  <a:tcPr/>
                </a:tc>
                <a:tc hMerge="1">
                  <a:txBody>
                    <a:bodyPr/>
                    <a:lstStyle/>
                    <a:p>
                      <a:pPr algn="ctr"/>
                      <a:endParaRPr lang="el-GR" dirty="0"/>
                    </a:p>
                  </a:txBody>
                  <a:tcPr/>
                </a:tc>
                <a:tc hMerge="1">
                  <a:txBody>
                    <a:bodyPr/>
                    <a:lstStyle/>
                    <a:p>
                      <a:endParaRPr lang="el-GR"/>
                    </a:p>
                  </a:txBody>
                  <a:tcPr/>
                </a:tc>
                <a:tc gridSpan="4">
                  <a:txBody>
                    <a:bodyPr/>
                    <a:lstStyle/>
                    <a:p>
                      <a:pPr algn="ctr"/>
                      <a:endParaRPr lang="el-GR" dirty="0"/>
                    </a:p>
                  </a:txBody>
                  <a:tcPr anchor="ctr">
                    <a:solidFill>
                      <a:schemeClr val="accent2"/>
                    </a:solidFill>
                  </a:tcPr>
                </a:tc>
                <a:tc hMerge="1">
                  <a:txBody>
                    <a:bodyPr/>
                    <a:lstStyle/>
                    <a:p>
                      <a:endParaRPr lang="el-GR"/>
                    </a:p>
                  </a:txBody>
                  <a:tcPr/>
                </a:tc>
                <a:tc hMerge="1">
                  <a:txBody>
                    <a:bodyPr/>
                    <a:lstStyle/>
                    <a:p>
                      <a:pPr algn="ctr"/>
                      <a:endParaRPr lang="el-GR" dirty="0"/>
                    </a:p>
                  </a:txBody>
                  <a:tcPr/>
                </a:tc>
                <a:tc hMerge="1">
                  <a:txBody>
                    <a:bodyPr/>
                    <a:lstStyle/>
                    <a:p>
                      <a:endParaRPr lang="el-GR"/>
                    </a:p>
                  </a:txBody>
                  <a:tcPr/>
                </a:tc>
                <a:tc gridSpan="4">
                  <a:txBody>
                    <a:bodyPr/>
                    <a:lstStyle/>
                    <a:p>
                      <a:pPr algn="ctr"/>
                      <a:endParaRPr lang="el-GR" dirty="0"/>
                    </a:p>
                  </a:txBody>
                  <a:tcPr anchor="ctr">
                    <a:solidFill>
                      <a:schemeClr val="accent2"/>
                    </a:solidFill>
                  </a:tcPr>
                </a:tc>
                <a:tc hMerge="1">
                  <a:txBody>
                    <a:bodyPr/>
                    <a:lstStyle/>
                    <a:p>
                      <a:endParaRPr lang="el-GR"/>
                    </a:p>
                  </a:txBody>
                  <a:tcPr/>
                </a:tc>
                <a:tc hMerge="1">
                  <a:txBody>
                    <a:bodyPr/>
                    <a:lstStyle/>
                    <a:p>
                      <a:pPr algn="ctr"/>
                      <a:endParaRPr lang="el-GR" dirty="0"/>
                    </a:p>
                  </a:txBody>
                  <a:tcPr/>
                </a:tc>
                <a:tc hMerge="1">
                  <a:txBody>
                    <a:bodyPr/>
                    <a:lstStyle/>
                    <a:p>
                      <a:endParaRPr lang="el-GR"/>
                    </a:p>
                  </a:txBody>
                  <a:tcPr/>
                </a:tc>
                <a:tc gridSpan="4">
                  <a:txBody>
                    <a:bodyPr/>
                    <a:lstStyle/>
                    <a:p>
                      <a:pPr algn="ctr"/>
                      <a:endParaRPr lang="el-GR" dirty="0"/>
                    </a:p>
                  </a:txBody>
                  <a:tcPr anchor="ctr">
                    <a:solidFill>
                      <a:schemeClr val="accent2"/>
                    </a:solidFill>
                  </a:tcPr>
                </a:tc>
                <a:tc hMerge="1">
                  <a:txBody>
                    <a:bodyPr/>
                    <a:lstStyle/>
                    <a:p>
                      <a:endParaRPr lang="el-GR"/>
                    </a:p>
                  </a:txBody>
                  <a:tcPr/>
                </a:tc>
                <a:tc hMerge="1">
                  <a:txBody>
                    <a:bodyPr/>
                    <a:lstStyle/>
                    <a:p>
                      <a:pPr algn="ctr"/>
                      <a:endParaRPr lang="el-GR" dirty="0"/>
                    </a:p>
                  </a:txBody>
                  <a:tcPr/>
                </a:tc>
                <a:tc hMerge="1">
                  <a:txBody>
                    <a:bodyPr/>
                    <a:lstStyle/>
                    <a:p>
                      <a:endParaRPr lang="el-GR"/>
                    </a:p>
                  </a:txBody>
                  <a:tcPr/>
                </a:tc>
                <a:tc gridSpan="4">
                  <a:txBody>
                    <a:bodyPr/>
                    <a:lstStyle/>
                    <a:p>
                      <a:pPr algn="ctr"/>
                      <a:endParaRPr lang="el-GR" dirty="0"/>
                    </a:p>
                  </a:txBody>
                  <a:tcPr anchor="ctr">
                    <a:solidFill>
                      <a:schemeClr val="accent2"/>
                    </a:solidFill>
                  </a:tcPr>
                </a:tc>
                <a:tc hMerge="1">
                  <a:txBody>
                    <a:bodyPr/>
                    <a:lstStyle/>
                    <a:p>
                      <a:endParaRPr lang="el-GR"/>
                    </a:p>
                  </a:txBody>
                  <a:tcPr/>
                </a:tc>
                <a:tc hMerge="1">
                  <a:txBody>
                    <a:bodyPr/>
                    <a:lstStyle/>
                    <a:p>
                      <a:pPr algn="ctr"/>
                      <a:endParaRPr lang="el-GR" dirty="0"/>
                    </a:p>
                  </a:txBody>
                  <a:tcPr/>
                </a:tc>
                <a:tc hMerge="1">
                  <a:txBody>
                    <a:bodyPr/>
                    <a:lstStyle/>
                    <a:p>
                      <a:endParaRPr lang="el-GR"/>
                    </a:p>
                  </a:txBody>
                  <a:tcPr/>
                </a:tc>
                <a:tc gridSpan="4">
                  <a:txBody>
                    <a:bodyPr/>
                    <a:lstStyle/>
                    <a:p>
                      <a:pPr algn="ctr"/>
                      <a:endParaRPr lang="el-GR" dirty="0"/>
                    </a:p>
                  </a:txBody>
                  <a:tcPr anchor="ctr">
                    <a:solidFill>
                      <a:schemeClr val="accent2"/>
                    </a:solidFill>
                  </a:tcPr>
                </a:tc>
                <a:tc hMerge="1">
                  <a:txBody>
                    <a:bodyPr/>
                    <a:lstStyle/>
                    <a:p>
                      <a:endParaRPr lang="el-GR"/>
                    </a:p>
                  </a:txBody>
                  <a:tcPr/>
                </a:tc>
                <a:tc hMerge="1">
                  <a:txBody>
                    <a:bodyPr/>
                    <a:lstStyle/>
                    <a:p>
                      <a:pPr algn="ctr"/>
                      <a:endParaRPr lang="el-GR" dirty="0"/>
                    </a:p>
                  </a:txBody>
                  <a:tcPr/>
                </a:tc>
                <a:tc hMerge="1">
                  <a:txBody>
                    <a:bodyPr/>
                    <a:lstStyle/>
                    <a:p>
                      <a:endParaRPr lang="el-GR"/>
                    </a:p>
                  </a:txBody>
                  <a:tcPr/>
                </a:tc>
                <a:tc gridSpan="4">
                  <a:txBody>
                    <a:bodyPr/>
                    <a:lstStyle/>
                    <a:p>
                      <a:pPr algn="ctr"/>
                      <a:endParaRPr lang="el-GR" dirty="0"/>
                    </a:p>
                  </a:txBody>
                  <a:tcPr anchor="ctr">
                    <a:solidFill>
                      <a:schemeClr val="accent2"/>
                    </a:solidFill>
                  </a:tcPr>
                </a:tc>
                <a:tc hMerge="1">
                  <a:txBody>
                    <a:bodyPr/>
                    <a:lstStyle/>
                    <a:p>
                      <a:endParaRPr lang="el-GR"/>
                    </a:p>
                  </a:txBody>
                  <a:tcPr/>
                </a:tc>
                <a:tc hMerge="1">
                  <a:txBody>
                    <a:bodyPr/>
                    <a:lstStyle/>
                    <a:p>
                      <a:pPr algn="ctr"/>
                      <a:endParaRPr lang="el-GR" dirty="0"/>
                    </a:p>
                  </a:txBody>
                  <a:tcPr/>
                </a:tc>
                <a:tc hMerge="1">
                  <a:txBody>
                    <a:bodyPr/>
                    <a:lstStyle/>
                    <a:p>
                      <a:endParaRPr lang="el-GR"/>
                    </a:p>
                  </a:txBody>
                  <a:tcPr/>
                </a:tc>
              </a:tr>
              <a:tr h="617143">
                <a:tc gridSpan="2">
                  <a:txBody>
                    <a:bodyPr/>
                    <a:lstStyle/>
                    <a:p>
                      <a:pPr algn="ctr"/>
                      <a:endParaRPr lang="el-GR" dirty="0"/>
                    </a:p>
                  </a:txBody>
                  <a:tcPr anchor="ctr">
                    <a:solidFill>
                      <a:schemeClr val="accent2">
                        <a:lumMod val="75000"/>
                      </a:schemeClr>
                    </a:solidFill>
                  </a:tcPr>
                </a:tc>
                <a:tc hMerge="1">
                  <a:txBody>
                    <a:bodyPr/>
                    <a:lstStyle/>
                    <a:p>
                      <a:pPr algn="ctr"/>
                      <a:endParaRPr lang="el-GR" dirty="0"/>
                    </a:p>
                  </a:txBody>
                  <a:tcPr/>
                </a:tc>
                <a:tc gridSpan="2">
                  <a:txBody>
                    <a:bodyPr/>
                    <a:lstStyle/>
                    <a:p>
                      <a:pPr algn="ctr"/>
                      <a:endParaRPr lang="el-GR" dirty="0"/>
                    </a:p>
                  </a:txBody>
                  <a:tcPr anchor="ctr">
                    <a:solidFill>
                      <a:schemeClr val="accent2">
                        <a:lumMod val="75000"/>
                      </a:schemeClr>
                    </a:solidFill>
                  </a:tcPr>
                </a:tc>
                <a:tc hMerge="1">
                  <a:txBody>
                    <a:bodyPr/>
                    <a:lstStyle/>
                    <a:p>
                      <a:pPr algn="ctr"/>
                      <a:endParaRPr lang="el-GR" dirty="0"/>
                    </a:p>
                  </a:txBody>
                  <a:tcPr/>
                </a:tc>
                <a:tc gridSpan="2">
                  <a:txBody>
                    <a:bodyPr/>
                    <a:lstStyle/>
                    <a:p>
                      <a:pPr algn="ctr"/>
                      <a:endParaRPr lang="el-GR" dirty="0"/>
                    </a:p>
                  </a:txBody>
                  <a:tcPr anchor="ctr">
                    <a:solidFill>
                      <a:schemeClr val="accent2">
                        <a:lumMod val="75000"/>
                      </a:schemeClr>
                    </a:solidFill>
                  </a:tcPr>
                </a:tc>
                <a:tc hMerge="1">
                  <a:txBody>
                    <a:bodyPr/>
                    <a:lstStyle/>
                    <a:p>
                      <a:pPr algn="ctr"/>
                      <a:endParaRPr lang="el-GR" dirty="0"/>
                    </a:p>
                  </a:txBody>
                  <a:tcPr/>
                </a:tc>
                <a:tc gridSpan="2">
                  <a:txBody>
                    <a:bodyPr/>
                    <a:lstStyle/>
                    <a:p>
                      <a:pPr algn="ctr"/>
                      <a:endParaRPr lang="el-GR" dirty="0"/>
                    </a:p>
                  </a:txBody>
                  <a:tcPr anchor="ctr">
                    <a:solidFill>
                      <a:schemeClr val="accent2">
                        <a:lumMod val="75000"/>
                      </a:schemeClr>
                    </a:solidFill>
                  </a:tcPr>
                </a:tc>
                <a:tc hMerge="1">
                  <a:txBody>
                    <a:bodyPr/>
                    <a:lstStyle/>
                    <a:p>
                      <a:pPr algn="ctr"/>
                      <a:endParaRPr lang="el-GR" dirty="0"/>
                    </a:p>
                  </a:txBody>
                  <a:tcPr/>
                </a:tc>
                <a:tc gridSpan="2">
                  <a:txBody>
                    <a:bodyPr/>
                    <a:lstStyle/>
                    <a:p>
                      <a:pPr algn="ctr"/>
                      <a:endParaRPr lang="el-GR" dirty="0"/>
                    </a:p>
                  </a:txBody>
                  <a:tcPr anchor="ctr">
                    <a:solidFill>
                      <a:schemeClr val="accent2">
                        <a:lumMod val="75000"/>
                      </a:schemeClr>
                    </a:solidFill>
                  </a:tcPr>
                </a:tc>
                <a:tc hMerge="1">
                  <a:txBody>
                    <a:bodyPr/>
                    <a:lstStyle/>
                    <a:p>
                      <a:pPr algn="ctr"/>
                      <a:endParaRPr lang="el-GR" dirty="0"/>
                    </a:p>
                  </a:txBody>
                  <a:tcPr/>
                </a:tc>
                <a:tc gridSpan="2">
                  <a:txBody>
                    <a:bodyPr/>
                    <a:lstStyle/>
                    <a:p>
                      <a:pPr algn="ctr"/>
                      <a:endParaRPr lang="el-GR" dirty="0"/>
                    </a:p>
                  </a:txBody>
                  <a:tcPr anchor="ctr">
                    <a:solidFill>
                      <a:schemeClr val="accent2">
                        <a:lumMod val="75000"/>
                      </a:schemeClr>
                    </a:solidFill>
                  </a:tcPr>
                </a:tc>
                <a:tc hMerge="1">
                  <a:txBody>
                    <a:bodyPr/>
                    <a:lstStyle/>
                    <a:p>
                      <a:pPr algn="ctr"/>
                      <a:endParaRPr lang="el-GR" dirty="0"/>
                    </a:p>
                  </a:txBody>
                  <a:tcPr/>
                </a:tc>
                <a:tc gridSpan="2">
                  <a:txBody>
                    <a:bodyPr/>
                    <a:lstStyle/>
                    <a:p>
                      <a:pPr algn="ctr"/>
                      <a:endParaRPr lang="el-GR" dirty="0"/>
                    </a:p>
                  </a:txBody>
                  <a:tcPr anchor="ctr">
                    <a:solidFill>
                      <a:schemeClr val="accent2">
                        <a:lumMod val="75000"/>
                      </a:schemeClr>
                    </a:solidFill>
                  </a:tcPr>
                </a:tc>
                <a:tc hMerge="1">
                  <a:txBody>
                    <a:bodyPr/>
                    <a:lstStyle/>
                    <a:p>
                      <a:pPr algn="ctr"/>
                      <a:endParaRPr lang="el-GR" dirty="0"/>
                    </a:p>
                  </a:txBody>
                  <a:tcPr/>
                </a:tc>
                <a:tc gridSpan="2">
                  <a:txBody>
                    <a:bodyPr/>
                    <a:lstStyle/>
                    <a:p>
                      <a:pPr algn="ctr"/>
                      <a:endParaRPr lang="el-GR" dirty="0"/>
                    </a:p>
                  </a:txBody>
                  <a:tcPr anchor="ctr">
                    <a:solidFill>
                      <a:schemeClr val="accent2">
                        <a:lumMod val="75000"/>
                      </a:schemeClr>
                    </a:solidFill>
                  </a:tcPr>
                </a:tc>
                <a:tc hMerge="1">
                  <a:txBody>
                    <a:bodyPr/>
                    <a:lstStyle/>
                    <a:p>
                      <a:pPr algn="ctr"/>
                      <a:endParaRPr lang="el-GR" dirty="0"/>
                    </a:p>
                  </a:txBody>
                  <a:tcPr/>
                </a:tc>
                <a:tc gridSpan="2">
                  <a:txBody>
                    <a:bodyPr/>
                    <a:lstStyle/>
                    <a:p>
                      <a:pPr algn="ctr"/>
                      <a:endParaRPr lang="el-GR" dirty="0"/>
                    </a:p>
                  </a:txBody>
                  <a:tcPr anchor="ctr">
                    <a:solidFill>
                      <a:schemeClr val="accent2">
                        <a:lumMod val="75000"/>
                      </a:schemeClr>
                    </a:solidFill>
                  </a:tcPr>
                </a:tc>
                <a:tc hMerge="1">
                  <a:txBody>
                    <a:bodyPr/>
                    <a:lstStyle/>
                    <a:p>
                      <a:pPr algn="ctr"/>
                      <a:endParaRPr lang="el-GR" dirty="0"/>
                    </a:p>
                  </a:txBody>
                  <a:tcPr/>
                </a:tc>
                <a:tc gridSpan="2">
                  <a:txBody>
                    <a:bodyPr/>
                    <a:lstStyle/>
                    <a:p>
                      <a:pPr algn="ctr"/>
                      <a:endParaRPr lang="el-GR" dirty="0"/>
                    </a:p>
                  </a:txBody>
                  <a:tcPr anchor="ctr">
                    <a:solidFill>
                      <a:schemeClr val="accent2">
                        <a:lumMod val="75000"/>
                      </a:schemeClr>
                    </a:solidFill>
                  </a:tcPr>
                </a:tc>
                <a:tc hMerge="1">
                  <a:txBody>
                    <a:bodyPr/>
                    <a:lstStyle/>
                    <a:p>
                      <a:pPr algn="ctr"/>
                      <a:endParaRPr lang="el-GR" dirty="0"/>
                    </a:p>
                  </a:txBody>
                  <a:tcPr/>
                </a:tc>
                <a:tc gridSpan="2">
                  <a:txBody>
                    <a:bodyPr/>
                    <a:lstStyle/>
                    <a:p>
                      <a:pPr algn="ctr"/>
                      <a:endParaRPr lang="el-GR" dirty="0"/>
                    </a:p>
                  </a:txBody>
                  <a:tcPr anchor="ctr">
                    <a:solidFill>
                      <a:schemeClr val="accent2">
                        <a:lumMod val="75000"/>
                      </a:schemeClr>
                    </a:solidFill>
                  </a:tcPr>
                </a:tc>
                <a:tc hMerge="1">
                  <a:txBody>
                    <a:bodyPr/>
                    <a:lstStyle/>
                    <a:p>
                      <a:pPr algn="ctr"/>
                      <a:endParaRPr lang="el-GR" dirty="0"/>
                    </a:p>
                  </a:txBody>
                  <a:tcPr/>
                </a:tc>
                <a:tc gridSpan="2">
                  <a:txBody>
                    <a:bodyPr/>
                    <a:lstStyle/>
                    <a:p>
                      <a:pPr algn="ctr"/>
                      <a:endParaRPr lang="el-GR" dirty="0"/>
                    </a:p>
                  </a:txBody>
                  <a:tcPr anchor="ctr">
                    <a:solidFill>
                      <a:schemeClr val="accent2">
                        <a:lumMod val="75000"/>
                      </a:schemeClr>
                    </a:solidFill>
                  </a:tcPr>
                </a:tc>
                <a:tc hMerge="1">
                  <a:txBody>
                    <a:bodyPr/>
                    <a:lstStyle/>
                    <a:p>
                      <a:pPr algn="ctr"/>
                      <a:endParaRPr lang="el-GR" dirty="0"/>
                    </a:p>
                  </a:txBody>
                  <a:tcPr/>
                </a:tc>
                <a:tc gridSpan="2">
                  <a:txBody>
                    <a:bodyPr/>
                    <a:lstStyle/>
                    <a:p>
                      <a:pPr algn="ctr"/>
                      <a:endParaRPr lang="el-GR" dirty="0"/>
                    </a:p>
                  </a:txBody>
                  <a:tcPr anchor="ctr">
                    <a:solidFill>
                      <a:schemeClr val="accent2">
                        <a:lumMod val="75000"/>
                      </a:schemeClr>
                    </a:solidFill>
                  </a:tcPr>
                </a:tc>
                <a:tc hMerge="1">
                  <a:txBody>
                    <a:bodyPr/>
                    <a:lstStyle/>
                    <a:p>
                      <a:pPr algn="ctr"/>
                      <a:endParaRPr lang="el-GR" dirty="0"/>
                    </a:p>
                  </a:txBody>
                  <a:tcPr/>
                </a:tc>
                <a:tc gridSpan="2">
                  <a:txBody>
                    <a:bodyPr/>
                    <a:lstStyle/>
                    <a:p>
                      <a:pPr algn="ctr"/>
                      <a:endParaRPr lang="el-GR" dirty="0"/>
                    </a:p>
                  </a:txBody>
                  <a:tcPr anchor="ctr">
                    <a:solidFill>
                      <a:schemeClr val="accent2">
                        <a:lumMod val="75000"/>
                      </a:schemeClr>
                    </a:solidFill>
                  </a:tcPr>
                </a:tc>
                <a:tc hMerge="1">
                  <a:txBody>
                    <a:bodyPr/>
                    <a:lstStyle/>
                    <a:p>
                      <a:pPr algn="ctr"/>
                      <a:endParaRPr lang="el-GR" dirty="0"/>
                    </a:p>
                  </a:txBody>
                  <a:tcPr/>
                </a:tc>
                <a:tc gridSpan="2">
                  <a:txBody>
                    <a:bodyPr/>
                    <a:lstStyle/>
                    <a:p>
                      <a:pPr algn="ctr"/>
                      <a:endParaRPr lang="el-GR" dirty="0"/>
                    </a:p>
                  </a:txBody>
                  <a:tcPr anchor="ctr">
                    <a:solidFill>
                      <a:schemeClr val="accent2">
                        <a:lumMod val="75000"/>
                      </a:schemeClr>
                    </a:solidFill>
                  </a:tcPr>
                </a:tc>
                <a:tc hMerge="1">
                  <a:txBody>
                    <a:bodyPr/>
                    <a:lstStyle/>
                    <a:p>
                      <a:pPr algn="ctr"/>
                      <a:endParaRPr lang="el-GR" dirty="0"/>
                    </a:p>
                  </a:txBody>
                  <a:tcPr/>
                </a:tc>
                <a:tc gridSpan="2">
                  <a:txBody>
                    <a:bodyPr/>
                    <a:lstStyle/>
                    <a:p>
                      <a:pPr algn="ctr"/>
                      <a:endParaRPr lang="el-GR" dirty="0"/>
                    </a:p>
                  </a:txBody>
                  <a:tcPr anchor="ctr">
                    <a:solidFill>
                      <a:schemeClr val="accent2">
                        <a:lumMod val="75000"/>
                      </a:schemeClr>
                    </a:solidFill>
                  </a:tcPr>
                </a:tc>
                <a:tc hMerge="1">
                  <a:txBody>
                    <a:bodyPr/>
                    <a:lstStyle/>
                    <a:p>
                      <a:pPr algn="ctr"/>
                      <a:endParaRPr lang="el-GR" dirty="0"/>
                    </a:p>
                  </a:txBody>
                  <a:tcPr/>
                </a:tc>
              </a:tr>
              <a:tr h="617143">
                <a:tc>
                  <a:txBody>
                    <a:bodyPr/>
                    <a:lstStyle/>
                    <a:p>
                      <a:pPr algn="ctr"/>
                      <a:endParaRPr lang="el-GR" dirty="0"/>
                    </a:p>
                  </a:txBody>
                  <a:tcPr anchor="ctr">
                    <a:solidFill>
                      <a:schemeClr val="accent2">
                        <a:lumMod val="50000"/>
                      </a:schemeClr>
                    </a:solidFill>
                  </a:tcPr>
                </a:tc>
                <a:tc>
                  <a:txBody>
                    <a:bodyPr/>
                    <a:lstStyle/>
                    <a:p>
                      <a:pPr algn="ctr"/>
                      <a:endParaRPr lang="el-GR" dirty="0"/>
                    </a:p>
                  </a:txBody>
                  <a:tcPr anchor="ctr">
                    <a:solidFill>
                      <a:schemeClr val="accent2">
                        <a:lumMod val="50000"/>
                      </a:schemeClr>
                    </a:solidFill>
                  </a:tcPr>
                </a:tc>
                <a:tc>
                  <a:txBody>
                    <a:bodyPr/>
                    <a:lstStyle/>
                    <a:p>
                      <a:pPr algn="ctr"/>
                      <a:endParaRPr lang="el-GR" dirty="0"/>
                    </a:p>
                  </a:txBody>
                  <a:tcPr anchor="ctr">
                    <a:solidFill>
                      <a:schemeClr val="accent2">
                        <a:lumMod val="50000"/>
                      </a:schemeClr>
                    </a:solidFill>
                  </a:tcPr>
                </a:tc>
                <a:tc>
                  <a:txBody>
                    <a:bodyPr/>
                    <a:lstStyle/>
                    <a:p>
                      <a:pPr algn="ctr"/>
                      <a:endParaRPr lang="el-GR" dirty="0"/>
                    </a:p>
                  </a:txBody>
                  <a:tcPr anchor="ctr">
                    <a:solidFill>
                      <a:schemeClr val="accent2">
                        <a:lumMod val="50000"/>
                      </a:schemeClr>
                    </a:solidFill>
                  </a:tcPr>
                </a:tc>
                <a:tc>
                  <a:txBody>
                    <a:bodyPr/>
                    <a:lstStyle/>
                    <a:p>
                      <a:pPr algn="ctr"/>
                      <a:endParaRPr lang="el-GR" dirty="0"/>
                    </a:p>
                  </a:txBody>
                  <a:tcPr anchor="ctr">
                    <a:solidFill>
                      <a:schemeClr val="accent2">
                        <a:lumMod val="50000"/>
                      </a:schemeClr>
                    </a:solidFill>
                  </a:tcPr>
                </a:tc>
                <a:tc>
                  <a:txBody>
                    <a:bodyPr/>
                    <a:lstStyle/>
                    <a:p>
                      <a:pPr algn="ctr"/>
                      <a:endParaRPr lang="el-GR" dirty="0"/>
                    </a:p>
                  </a:txBody>
                  <a:tcPr anchor="ctr">
                    <a:solidFill>
                      <a:schemeClr val="accent2">
                        <a:lumMod val="50000"/>
                      </a:schemeClr>
                    </a:solidFill>
                  </a:tcPr>
                </a:tc>
                <a:tc>
                  <a:txBody>
                    <a:bodyPr/>
                    <a:lstStyle/>
                    <a:p>
                      <a:pPr algn="ctr"/>
                      <a:endParaRPr lang="el-GR" dirty="0"/>
                    </a:p>
                  </a:txBody>
                  <a:tcPr anchor="ctr">
                    <a:solidFill>
                      <a:schemeClr val="accent2">
                        <a:lumMod val="50000"/>
                      </a:schemeClr>
                    </a:solidFill>
                  </a:tcPr>
                </a:tc>
                <a:tc>
                  <a:txBody>
                    <a:bodyPr/>
                    <a:lstStyle/>
                    <a:p>
                      <a:pPr algn="ctr"/>
                      <a:endParaRPr lang="el-GR" dirty="0"/>
                    </a:p>
                  </a:txBody>
                  <a:tcPr anchor="ctr">
                    <a:solidFill>
                      <a:schemeClr val="accent2">
                        <a:lumMod val="50000"/>
                      </a:schemeClr>
                    </a:solidFill>
                  </a:tcPr>
                </a:tc>
                <a:tc>
                  <a:txBody>
                    <a:bodyPr/>
                    <a:lstStyle/>
                    <a:p>
                      <a:pPr algn="ctr"/>
                      <a:endParaRPr lang="el-GR" dirty="0"/>
                    </a:p>
                  </a:txBody>
                  <a:tcPr anchor="ctr">
                    <a:solidFill>
                      <a:schemeClr val="accent2">
                        <a:lumMod val="50000"/>
                      </a:schemeClr>
                    </a:solidFill>
                  </a:tcPr>
                </a:tc>
                <a:tc>
                  <a:txBody>
                    <a:bodyPr/>
                    <a:lstStyle/>
                    <a:p>
                      <a:pPr algn="ctr"/>
                      <a:endParaRPr lang="el-GR" dirty="0"/>
                    </a:p>
                  </a:txBody>
                  <a:tcPr anchor="ctr">
                    <a:solidFill>
                      <a:schemeClr val="accent2">
                        <a:lumMod val="50000"/>
                      </a:schemeClr>
                    </a:solidFill>
                  </a:tcPr>
                </a:tc>
                <a:tc>
                  <a:txBody>
                    <a:bodyPr/>
                    <a:lstStyle/>
                    <a:p>
                      <a:pPr algn="ctr"/>
                      <a:endParaRPr lang="el-GR" dirty="0"/>
                    </a:p>
                  </a:txBody>
                  <a:tcPr anchor="ctr">
                    <a:solidFill>
                      <a:schemeClr val="accent2">
                        <a:lumMod val="50000"/>
                      </a:schemeClr>
                    </a:solidFill>
                  </a:tcPr>
                </a:tc>
                <a:tc>
                  <a:txBody>
                    <a:bodyPr/>
                    <a:lstStyle/>
                    <a:p>
                      <a:pPr algn="ctr"/>
                      <a:endParaRPr lang="el-GR" dirty="0"/>
                    </a:p>
                  </a:txBody>
                  <a:tcPr anchor="ctr">
                    <a:solidFill>
                      <a:schemeClr val="accent2">
                        <a:lumMod val="50000"/>
                      </a:schemeClr>
                    </a:solidFill>
                  </a:tcPr>
                </a:tc>
                <a:tc>
                  <a:txBody>
                    <a:bodyPr/>
                    <a:lstStyle/>
                    <a:p>
                      <a:pPr algn="ctr"/>
                      <a:endParaRPr lang="el-GR" dirty="0"/>
                    </a:p>
                  </a:txBody>
                  <a:tcPr anchor="ctr">
                    <a:solidFill>
                      <a:schemeClr val="accent2">
                        <a:lumMod val="50000"/>
                      </a:schemeClr>
                    </a:solidFill>
                  </a:tcPr>
                </a:tc>
                <a:tc>
                  <a:txBody>
                    <a:bodyPr/>
                    <a:lstStyle/>
                    <a:p>
                      <a:pPr algn="ctr"/>
                      <a:endParaRPr lang="el-GR" dirty="0"/>
                    </a:p>
                  </a:txBody>
                  <a:tcPr anchor="ctr">
                    <a:solidFill>
                      <a:schemeClr val="accent2">
                        <a:lumMod val="50000"/>
                      </a:schemeClr>
                    </a:solidFill>
                  </a:tcPr>
                </a:tc>
                <a:tc>
                  <a:txBody>
                    <a:bodyPr/>
                    <a:lstStyle/>
                    <a:p>
                      <a:pPr algn="ctr"/>
                      <a:endParaRPr lang="el-GR" dirty="0"/>
                    </a:p>
                  </a:txBody>
                  <a:tcPr anchor="ctr">
                    <a:solidFill>
                      <a:schemeClr val="accent2">
                        <a:lumMod val="50000"/>
                      </a:schemeClr>
                    </a:solidFill>
                  </a:tcPr>
                </a:tc>
                <a:tc>
                  <a:txBody>
                    <a:bodyPr/>
                    <a:lstStyle/>
                    <a:p>
                      <a:pPr algn="ctr"/>
                      <a:endParaRPr lang="el-GR" dirty="0"/>
                    </a:p>
                  </a:txBody>
                  <a:tcPr anchor="ctr">
                    <a:solidFill>
                      <a:schemeClr val="accent2">
                        <a:lumMod val="50000"/>
                      </a:schemeClr>
                    </a:solidFill>
                  </a:tcPr>
                </a:tc>
                <a:tc>
                  <a:txBody>
                    <a:bodyPr/>
                    <a:lstStyle/>
                    <a:p>
                      <a:pPr algn="ctr"/>
                      <a:endParaRPr lang="el-GR" dirty="0"/>
                    </a:p>
                  </a:txBody>
                  <a:tcPr anchor="ctr">
                    <a:solidFill>
                      <a:schemeClr val="accent2">
                        <a:lumMod val="50000"/>
                      </a:schemeClr>
                    </a:solidFill>
                  </a:tcPr>
                </a:tc>
                <a:tc>
                  <a:txBody>
                    <a:bodyPr/>
                    <a:lstStyle/>
                    <a:p>
                      <a:pPr algn="ctr"/>
                      <a:endParaRPr lang="el-GR" dirty="0"/>
                    </a:p>
                  </a:txBody>
                  <a:tcPr anchor="ctr">
                    <a:solidFill>
                      <a:schemeClr val="accent2">
                        <a:lumMod val="50000"/>
                      </a:schemeClr>
                    </a:solidFill>
                  </a:tcPr>
                </a:tc>
                <a:tc>
                  <a:txBody>
                    <a:bodyPr/>
                    <a:lstStyle/>
                    <a:p>
                      <a:pPr algn="ctr"/>
                      <a:endParaRPr lang="el-GR" dirty="0"/>
                    </a:p>
                  </a:txBody>
                  <a:tcPr anchor="ctr">
                    <a:solidFill>
                      <a:schemeClr val="accent2">
                        <a:lumMod val="50000"/>
                      </a:schemeClr>
                    </a:solidFill>
                  </a:tcPr>
                </a:tc>
                <a:tc>
                  <a:txBody>
                    <a:bodyPr/>
                    <a:lstStyle/>
                    <a:p>
                      <a:pPr algn="ctr"/>
                      <a:endParaRPr lang="el-GR" dirty="0"/>
                    </a:p>
                  </a:txBody>
                  <a:tcPr anchor="ctr">
                    <a:solidFill>
                      <a:schemeClr val="accent2">
                        <a:lumMod val="50000"/>
                      </a:schemeClr>
                    </a:solidFill>
                  </a:tcPr>
                </a:tc>
                <a:tc>
                  <a:txBody>
                    <a:bodyPr/>
                    <a:lstStyle/>
                    <a:p>
                      <a:pPr algn="ctr"/>
                      <a:endParaRPr lang="el-GR" dirty="0"/>
                    </a:p>
                  </a:txBody>
                  <a:tcPr anchor="ctr">
                    <a:solidFill>
                      <a:schemeClr val="accent2">
                        <a:lumMod val="50000"/>
                      </a:schemeClr>
                    </a:solidFill>
                  </a:tcPr>
                </a:tc>
                <a:tc>
                  <a:txBody>
                    <a:bodyPr/>
                    <a:lstStyle/>
                    <a:p>
                      <a:pPr algn="ctr"/>
                      <a:endParaRPr lang="el-GR" dirty="0"/>
                    </a:p>
                  </a:txBody>
                  <a:tcPr anchor="ctr">
                    <a:solidFill>
                      <a:schemeClr val="accent2">
                        <a:lumMod val="50000"/>
                      </a:schemeClr>
                    </a:solidFill>
                  </a:tcPr>
                </a:tc>
                <a:tc>
                  <a:txBody>
                    <a:bodyPr/>
                    <a:lstStyle/>
                    <a:p>
                      <a:pPr algn="ctr"/>
                      <a:endParaRPr lang="el-GR" dirty="0"/>
                    </a:p>
                  </a:txBody>
                  <a:tcPr anchor="ctr">
                    <a:solidFill>
                      <a:schemeClr val="accent2">
                        <a:lumMod val="50000"/>
                      </a:schemeClr>
                    </a:solidFill>
                  </a:tcPr>
                </a:tc>
                <a:tc>
                  <a:txBody>
                    <a:bodyPr/>
                    <a:lstStyle/>
                    <a:p>
                      <a:pPr algn="ctr"/>
                      <a:endParaRPr lang="el-GR" dirty="0"/>
                    </a:p>
                  </a:txBody>
                  <a:tcPr anchor="ctr">
                    <a:solidFill>
                      <a:schemeClr val="accent2">
                        <a:lumMod val="50000"/>
                      </a:schemeClr>
                    </a:solidFill>
                  </a:tcPr>
                </a:tc>
                <a:tc>
                  <a:txBody>
                    <a:bodyPr/>
                    <a:lstStyle/>
                    <a:p>
                      <a:pPr algn="ctr"/>
                      <a:endParaRPr lang="el-GR" dirty="0"/>
                    </a:p>
                  </a:txBody>
                  <a:tcPr anchor="ctr">
                    <a:solidFill>
                      <a:schemeClr val="accent2">
                        <a:lumMod val="50000"/>
                      </a:schemeClr>
                    </a:solidFill>
                  </a:tcPr>
                </a:tc>
                <a:tc>
                  <a:txBody>
                    <a:bodyPr/>
                    <a:lstStyle/>
                    <a:p>
                      <a:pPr algn="ctr"/>
                      <a:endParaRPr lang="el-GR" dirty="0"/>
                    </a:p>
                  </a:txBody>
                  <a:tcPr anchor="ctr">
                    <a:solidFill>
                      <a:schemeClr val="accent2">
                        <a:lumMod val="50000"/>
                      </a:schemeClr>
                    </a:solidFill>
                  </a:tcPr>
                </a:tc>
                <a:tc>
                  <a:txBody>
                    <a:bodyPr/>
                    <a:lstStyle/>
                    <a:p>
                      <a:pPr algn="ctr"/>
                      <a:endParaRPr lang="el-GR" dirty="0"/>
                    </a:p>
                  </a:txBody>
                  <a:tcPr anchor="ctr">
                    <a:solidFill>
                      <a:schemeClr val="accent2">
                        <a:lumMod val="50000"/>
                      </a:schemeClr>
                    </a:solidFill>
                  </a:tcPr>
                </a:tc>
                <a:tc>
                  <a:txBody>
                    <a:bodyPr/>
                    <a:lstStyle/>
                    <a:p>
                      <a:pPr algn="ctr"/>
                      <a:endParaRPr lang="el-GR" dirty="0"/>
                    </a:p>
                  </a:txBody>
                  <a:tcPr anchor="ctr">
                    <a:solidFill>
                      <a:schemeClr val="accent2">
                        <a:lumMod val="50000"/>
                      </a:schemeClr>
                    </a:solidFill>
                  </a:tcPr>
                </a:tc>
                <a:tc>
                  <a:txBody>
                    <a:bodyPr/>
                    <a:lstStyle/>
                    <a:p>
                      <a:pPr algn="ctr"/>
                      <a:endParaRPr lang="el-GR" dirty="0"/>
                    </a:p>
                  </a:txBody>
                  <a:tcPr anchor="ctr">
                    <a:solidFill>
                      <a:schemeClr val="accent2">
                        <a:lumMod val="50000"/>
                      </a:schemeClr>
                    </a:solidFill>
                  </a:tcPr>
                </a:tc>
                <a:tc>
                  <a:txBody>
                    <a:bodyPr/>
                    <a:lstStyle/>
                    <a:p>
                      <a:pPr algn="ctr"/>
                      <a:endParaRPr lang="el-GR" dirty="0"/>
                    </a:p>
                  </a:txBody>
                  <a:tcPr anchor="ctr">
                    <a:solidFill>
                      <a:schemeClr val="accent2">
                        <a:lumMod val="50000"/>
                      </a:schemeClr>
                    </a:solidFill>
                  </a:tcPr>
                </a:tc>
                <a:tc>
                  <a:txBody>
                    <a:bodyPr/>
                    <a:lstStyle/>
                    <a:p>
                      <a:pPr algn="ctr"/>
                      <a:endParaRPr lang="el-GR" dirty="0"/>
                    </a:p>
                  </a:txBody>
                  <a:tcPr anchor="ctr">
                    <a:solidFill>
                      <a:schemeClr val="accent2">
                        <a:lumMod val="50000"/>
                      </a:schemeClr>
                    </a:solidFill>
                  </a:tcPr>
                </a:tc>
                <a:tc>
                  <a:txBody>
                    <a:bodyPr/>
                    <a:lstStyle/>
                    <a:p>
                      <a:pPr algn="ctr"/>
                      <a:endParaRPr lang="el-GR" dirty="0"/>
                    </a:p>
                  </a:txBody>
                  <a:tcPr anchor="ctr">
                    <a:solidFill>
                      <a:schemeClr val="accent2">
                        <a:lumMod val="50000"/>
                      </a:schemeClr>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Τίτλος"/>
          <p:cNvSpPr>
            <a:spLocks noGrp="1"/>
          </p:cNvSpPr>
          <p:nvPr>
            <p:ph type="title"/>
          </p:nvPr>
        </p:nvSpPr>
        <p:spPr>
          <a:xfrm>
            <a:off x="252000" y="332656"/>
            <a:ext cx="8640000" cy="1008000"/>
          </a:xfrm>
        </p:spPr>
        <p:txBody>
          <a:bodyPr/>
          <a:lstStyle/>
          <a:p>
            <a:fld id="{421419BC-4933-4BA3-943A-4E76643351E7}" type="slidenum">
              <a:rPr lang="el-GR" smtClean="0"/>
              <a:pPr/>
              <a:t>9</a:t>
            </a:fld>
            <a:r>
              <a:rPr lang="el-GR" dirty="0" smtClean="0"/>
              <a:t>. Εκτίμηση</a:t>
            </a:r>
            <a:endParaRPr lang="el-GR" dirty="0"/>
          </a:p>
        </p:txBody>
      </p:sp>
      <p:pic>
        <p:nvPicPr>
          <p:cNvPr id="6" name="5 - Εικόνα" descr="n.simeio.png"/>
          <p:cNvPicPr>
            <a:picLocks noChangeAspect="1"/>
          </p:cNvPicPr>
          <p:nvPr/>
        </p:nvPicPr>
        <p:blipFill>
          <a:blip r:embed="rId3" cstate="print"/>
          <a:stretch>
            <a:fillRect/>
          </a:stretch>
        </p:blipFill>
        <p:spPr>
          <a:xfrm>
            <a:off x="3779912" y="1557352"/>
            <a:ext cx="5040000" cy="5040000"/>
          </a:xfrm>
          <a:prstGeom prst="rect">
            <a:avLst/>
          </a:prstGeom>
        </p:spPr>
      </p:pic>
      <p:sp>
        <p:nvSpPr>
          <p:cNvPr id="7" name="6 - TextBox"/>
          <p:cNvSpPr txBox="1"/>
          <p:nvPr/>
        </p:nvSpPr>
        <p:spPr>
          <a:xfrm>
            <a:off x="251520" y="1556791"/>
            <a:ext cx="3348000" cy="3539430"/>
          </a:xfrm>
          <a:prstGeom prst="rect">
            <a:avLst/>
          </a:prstGeom>
          <a:noFill/>
        </p:spPr>
        <p:txBody>
          <a:bodyPr wrap="square" rtlCol="0">
            <a:spAutoFit/>
          </a:bodyPr>
          <a:lstStyle/>
          <a:p>
            <a:r>
              <a:rPr lang="el-GR" sz="2800" dirty="0" smtClean="0">
                <a:solidFill>
                  <a:schemeClr val="tx2"/>
                </a:solidFill>
              </a:rPr>
              <a:t>Η περινομή για μικρομεσαίους κοιναγούς, φαινομενικά τουλάχιστον, είναι κυριολεκτικά και αυστηρά, </a:t>
            </a:r>
            <a:r>
              <a:rPr lang="el-GR" sz="2800" b="1" dirty="0" smtClean="0">
                <a:solidFill>
                  <a:schemeClr val="accent2">
                    <a:lumMod val="75000"/>
                  </a:schemeClr>
                </a:solidFill>
              </a:rPr>
              <a:t>άκρως απαγορευτική</a:t>
            </a:r>
            <a:r>
              <a:rPr lang="el-GR" sz="2800" dirty="0" smtClean="0">
                <a:solidFill>
                  <a:schemeClr val="accent2">
                    <a:lumMod val="75000"/>
                  </a:schemeClr>
                </a:solidFill>
              </a:rPr>
              <a:t>!!! …</a:t>
            </a:r>
            <a:endParaRPr lang="el-GR" sz="2800" dirty="0">
              <a:solidFill>
                <a:schemeClr val="accent2">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 μπλ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ΑΜ">
      <a:majorFont>
        <a:latin typeface="Times New Roman"/>
        <a:ea typeface=""/>
        <a:cs typeface=""/>
      </a:majorFont>
      <a:minorFont>
        <a:latin typeface="Arial"/>
        <a:ea typeface=""/>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b588bf57-8ba0-468c-9088-7d67b55c7039">english</DirectSourceMarket>
    <ApprovalStatus xmlns="b588bf57-8ba0-468c-9088-7d67b55c7039">InProgress</ApprovalStatus>
    <MarketSpecific xmlns="b588bf57-8ba0-468c-9088-7d67b55c7039" xsi:nil="true"/>
    <PrimaryImageGen xmlns="b588bf57-8ba0-468c-9088-7d67b55c7039">true</PrimaryImageGen>
    <ThumbnailAssetId xmlns="b588bf57-8ba0-468c-9088-7d67b55c7039" xsi:nil="true"/>
    <TPFriendlyName xmlns="b588bf57-8ba0-468c-9088-7d67b55c7039">DesignTemplate_TP10073846.potx</TPFriendlyName>
    <NumericId xmlns="b588bf57-8ba0-468c-9088-7d67b55c7039">-1</NumericId>
    <BusinessGroup xmlns="b588bf57-8ba0-468c-9088-7d67b55c7039" xsi:nil="true"/>
    <SourceTitle xmlns="b588bf57-8ba0-468c-9088-7d67b55c7039">Contemporary blue design template</SourceTitle>
    <APEditor xmlns="b588bf57-8ba0-468c-9088-7d67b55c7039">
      <UserInfo>
        <DisplayName>REDMOND\v-luannv</DisplayName>
        <AccountId>192</AccountId>
        <AccountType/>
      </UserInfo>
    </APEditor>
    <OpenTemplate xmlns="b588bf57-8ba0-468c-9088-7d67b55c7039">true</OpenTemplate>
    <UALocComments xmlns="b588bf57-8ba0-468c-9088-7d67b55c7039" xsi:nil="true"/>
    <ParentAssetId xmlns="b588bf57-8ba0-468c-9088-7d67b55c7039" xsi:nil="true"/>
    <IntlLangReviewDate xmlns="b588bf57-8ba0-468c-9088-7d67b55c7039" xsi:nil="true"/>
    <PublishStatusLookup xmlns="b588bf57-8ba0-468c-9088-7d67b55c7039">
      <Value>82099</Value>
      <Value>320384</Value>
    </PublishStatusLookup>
    <LastPublishResultLookup xmlns="b588bf57-8ba0-468c-9088-7d67b55c7039" xsi:nil="true"/>
    <MachineTranslated xmlns="b588bf57-8ba0-468c-9088-7d67b55c7039">false</MachineTranslated>
    <OriginalSourceMarket xmlns="b588bf57-8ba0-468c-9088-7d67b55c7039">english</OriginalSourceMarket>
    <TPInstallLocation xmlns="b588bf57-8ba0-468c-9088-7d67b55c7039">{My Templates}</TPInstallLocation>
    <ClipArtFilename xmlns="b588bf57-8ba0-468c-9088-7d67b55c7039" xsi:nil="true"/>
    <APDescription xmlns="b588bf57-8ba0-468c-9088-7d67b55c7039" xsi:nil="true"/>
    <ContentItem xmlns="b588bf57-8ba0-468c-9088-7d67b55c7039" xsi:nil="true"/>
    <PublishTargets xmlns="b588bf57-8ba0-468c-9088-7d67b55c7039">OfficeOnline</PublishTargets>
    <TimesCloned xmlns="b588bf57-8ba0-468c-9088-7d67b55c7039" xsi:nil="true"/>
    <Provider xmlns="b588bf57-8ba0-468c-9088-7d67b55c7039">EY006220130</Provider>
    <AssetStart xmlns="b588bf57-8ba0-468c-9088-7d67b55c7039">2009-01-02T00:00:00+00:00</AssetStart>
    <LastHandOff xmlns="b588bf57-8ba0-468c-9088-7d67b55c7039" xsi:nil="true"/>
    <AcquiredFrom xmlns="b588bf57-8ba0-468c-9088-7d67b55c7039" xsi:nil="true"/>
    <TPClientViewer xmlns="b588bf57-8ba0-468c-9088-7d67b55c7039">Microsoft Office PowerPoint</TPClientViewer>
    <IsDeleted xmlns="b588bf57-8ba0-468c-9088-7d67b55c7039">false</IsDeleted>
    <TemplateStatus xmlns="b588bf57-8ba0-468c-9088-7d67b55c7039" xsi:nil="true"/>
    <SubmitterId xmlns="b588bf57-8ba0-468c-9088-7d67b55c7039" xsi:nil="true"/>
    <TPExecutable xmlns="b588bf57-8ba0-468c-9088-7d67b55c7039" xsi:nil="true"/>
    <AssetType xmlns="b588bf57-8ba0-468c-9088-7d67b55c7039">TP</AssetType>
    <ApprovalLog xmlns="b588bf57-8ba0-468c-9088-7d67b55c7039" xsi:nil="true"/>
    <CSXUpdate xmlns="b588bf57-8ba0-468c-9088-7d67b55c7039">false</CSXUpdate>
    <CSXSubmissionDate xmlns="b588bf57-8ba0-468c-9088-7d67b55c7039" xsi:nil="true"/>
    <BugNumber xmlns="b588bf57-8ba0-468c-9088-7d67b55c7039" xsi:nil="true"/>
    <TPComponent xmlns="b588bf57-8ba0-468c-9088-7d67b55c7039">PPTFiles</TPComponent>
    <Milestone xmlns="b588bf57-8ba0-468c-9088-7d67b55c7039" xsi:nil="true"/>
    <OriginAsset xmlns="b588bf57-8ba0-468c-9088-7d67b55c7039" xsi:nil="true"/>
    <AssetId xmlns="b588bf57-8ba0-468c-9088-7d67b55c7039">TP010073846</AssetId>
    <TPLaunchHelpLink xmlns="b588bf57-8ba0-468c-9088-7d67b55c7039" xsi:nil="true"/>
    <TPApplication xmlns="b588bf57-8ba0-468c-9088-7d67b55c7039">PowerPoint</TPApplication>
    <IntlLocPriority xmlns="b588bf57-8ba0-468c-9088-7d67b55c7039" xsi:nil="true"/>
    <PlannedPubDate xmlns="b588bf57-8ba0-468c-9088-7d67b55c7039" xsi:nil="true"/>
    <HandoffToMSDN xmlns="b588bf57-8ba0-468c-9088-7d67b55c7039" xsi:nil="true"/>
    <IntlLangReviewer xmlns="b588bf57-8ba0-468c-9088-7d67b55c7039" xsi:nil="true"/>
    <CrawlForDependencies xmlns="b588bf57-8ba0-468c-9088-7d67b55c7039">false</CrawlForDependencies>
    <TrustLevel xmlns="b588bf57-8ba0-468c-9088-7d67b55c7039">1 Microsoft Managed Content</TrustLevel>
    <IsSearchable xmlns="b588bf57-8ba0-468c-9088-7d67b55c7039">false</IsSearchable>
    <TPNamespace xmlns="b588bf57-8ba0-468c-9088-7d67b55c7039">POWERPNT</TPNamespace>
    <Markets xmlns="b588bf57-8ba0-468c-9088-7d67b55c7039"/>
    <UAProjectedTotalWords xmlns="b588bf57-8ba0-468c-9088-7d67b55c7039" xsi:nil="true"/>
    <IntlLangReview xmlns="b588bf57-8ba0-468c-9088-7d67b55c7039" xsi:nil="true"/>
    <OutputCachingOn xmlns="b588bf57-8ba0-468c-9088-7d67b55c7039">false</OutputCachingOn>
    <TPCommandLine xmlns="b588bf57-8ba0-468c-9088-7d67b55c7039">{PP} /n {FilePath}</TPCommandLine>
    <TPAppVersion xmlns="b588bf57-8ba0-468c-9088-7d67b55c7039">12</TPAppVersion>
    <APAuthor xmlns="b588bf57-8ba0-468c-9088-7d67b55c7039">
      <UserInfo>
        <DisplayName>REDMOND\cynvey</DisplayName>
        <AccountId>217</AccountId>
        <AccountType/>
      </UserInfo>
    </APAuthor>
    <EditorialStatus xmlns="b588bf57-8ba0-468c-9088-7d67b55c7039" xsi:nil="true"/>
    <TPLaunchHelpLinkType xmlns="b588bf57-8ba0-468c-9088-7d67b55c7039">Template</TPLaunchHelpLinkType>
    <LastModifiedDateTime xmlns="b588bf57-8ba0-468c-9088-7d67b55c7039" xsi:nil="true"/>
    <UACurrentWords xmlns="b588bf57-8ba0-468c-9088-7d67b55c7039">0</UACurrentWords>
    <UALocRecommendation xmlns="b588bf57-8ba0-468c-9088-7d67b55c7039">Localize</UALocRecommendation>
    <ArtSampleDocs xmlns="b588bf57-8ba0-468c-9088-7d67b55c7039" xsi:nil="true"/>
    <UANotes xmlns="b588bf57-8ba0-468c-9088-7d67b55c7039">online only. Removed PPT 12 design template appver per bug AWS Intl Support bug 22543 as it was causing problems with download.. O14_beta1</UANotes>
    <ShowIn xmlns="b588bf57-8ba0-468c-9088-7d67b55c7039">Show everywhere</ShowIn>
    <CSXHash xmlns="b588bf57-8ba0-468c-9088-7d67b55c7039" xsi:nil="true"/>
    <VoteCount xmlns="b588bf57-8ba0-468c-9088-7d67b55c7039" xsi:nil="true"/>
    <CSXSubmissionMarket xmlns="b588bf57-8ba0-468c-9088-7d67b55c7039" xsi:nil="true"/>
    <DSATActionTaken xmlns="b588bf57-8ba0-468c-9088-7d67b55c7039" xsi:nil="true"/>
    <AssetExpire xmlns="b588bf57-8ba0-468c-9088-7d67b55c7039">2029-05-12T00:00:00+00:00</AssetExpire>
    <Manager xmlns="b588bf57-8ba0-468c-9088-7d67b55c7039" xsi:nil="true"/>
    <LegacyData xmlns="b588bf57-8ba0-468c-9088-7d67b55c7039" xsi:nil="true"/>
    <Downloads xmlns="b588bf57-8ba0-468c-9088-7d67b55c7039">0</Downloads>
    <OOCacheId xmlns="b588bf57-8ba0-468c-9088-7d67b55c7039" xsi:nil="true"/>
    <PolicheckWords xmlns="b588bf57-8ba0-468c-9088-7d67b55c7039" xsi:nil="true"/>
    <FriendlyTitle xmlns="b588bf57-8ba0-468c-9088-7d67b55c7039" xsi:nil="true"/>
    <TemplateTemplateType xmlns="b588bf57-8ba0-468c-9088-7d67b55c7039">PowerPoint 12 Default</TemplateTemplateType>
    <EditorialTags xmlns="b588bf57-8ba0-468c-9088-7d67b55c7039" xsi:nil="true"/>
    <Providers xmlns="b588bf57-8ba0-468c-9088-7d67b55c7039" xsi:nil="true"/>
    <LocManualTestRequired xmlns="b588bf57-8ba0-468c-9088-7d67b55c7039" xsi:nil="true"/>
    <LocLastLocAttemptVersionLookup xmlns="b588bf57-8ba0-468c-9088-7d67b55c7039">57315</LocLastLocAttemptVersionLookup>
    <LocOverallHandbackStatusLookup xmlns="b588bf57-8ba0-468c-9088-7d67b55c7039" xsi:nil="true"/>
    <LocProcessedForMarketsLookup xmlns="b588bf57-8ba0-468c-9088-7d67b55c7039" xsi:nil="true"/>
    <LocRecommendedHandoff xmlns="b588bf57-8ba0-468c-9088-7d67b55c7039" xsi:nil="true"/>
    <RecommendationsModifier xmlns="b588bf57-8ba0-468c-9088-7d67b55c7039" xsi:nil="true"/>
    <LocOverallPublishStatusLookup xmlns="b588bf57-8ba0-468c-9088-7d67b55c7039" xsi:nil="true"/>
    <LocPublishedLinkedAssetsLookup xmlns="b588bf57-8ba0-468c-9088-7d67b55c7039" xsi:nil="true"/>
    <TaxCatchAll xmlns="b588bf57-8ba0-468c-9088-7d67b55c7039"/>
    <LocNewPublishedVersionLookup xmlns="b588bf57-8ba0-468c-9088-7d67b55c7039" xsi:nil="true"/>
    <LocProcessedForHandoffsLookup xmlns="b588bf57-8ba0-468c-9088-7d67b55c7039" xsi:nil="true"/>
    <LocalizationTagsTaxHTField0 xmlns="b588bf57-8ba0-468c-9088-7d67b55c7039">
      <Terms xmlns="http://schemas.microsoft.com/office/infopath/2007/PartnerControls"/>
    </LocalizationTagsTaxHTField0>
    <ScenarioTagsTaxHTField0 xmlns="b588bf57-8ba0-468c-9088-7d67b55c7039">
      <Terms xmlns="http://schemas.microsoft.com/office/infopath/2007/PartnerControls"/>
    </ScenarioTagsTaxHTField0>
    <LocOverallLocStatusLookup xmlns="b588bf57-8ba0-468c-9088-7d67b55c7039" xsi:nil="true"/>
    <LocOverallPreviewStatusLookup xmlns="b588bf57-8ba0-468c-9088-7d67b55c7039" xsi:nil="true"/>
    <LocPublishedDependentAssetsLookup xmlns="b588bf57-8ba0-468c-9088-7d67b55c7039" xsi:nil="true"/>
    <BlockPublish xmlns="b588bf57-8ba0-468c-9088-7d67b55c7039" xsi:nil="true"/>
    <InternalTagsTaxHTField0 xmlns="b588bf57-8ba0-468c-9088-7d67b55c7039">
      <Terms xmlns="http://schemas.microsoft.com/office/infopath/2007/PartnerControls"/>
    </InternalTagsTaxHTField0>
    <LocComments xmlns="b588bf57-8ba0-468c-9088-7d67b55c7039" xsi:nil="true"/>
    <CampaignTagsTaxHTField0 xmlns="b588bf57-8ba0-468c-9088-7d67b55c7039">
      <Terms xmlns="http://schemas.microsoft.com/office/infopath/2007/PartnerControls"/>
    </CampaignTagsTaxHTField0>
    <FeatureTagsTaxHTField0 xmlns="b588bf57-8ba0-468c-9088-7d67b55c7039">
      <Terms xmlns="http://schemas.microsoft.com/office/infopath/2007/PartnerControls"/>
    </FeatureTagsTaxHTField0>
    <LocLastLocAttemptVersionTypeLookup xmlns="b588bf57-8ba0-468c-9088-7d67b55c7039" xsi:nil="true"/>
    <OriginalRelease xmlns="b588bf57-8ba0-468c-9088-7d67b55c7039">14</OriginalRelease>
    <LocMarketGroupTiers2 xmlns="b588bf57-8ba0-468c-9088-7d67b55c7039"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FE6B03208763A44EB64B9FC8A84B4CC804005E48DE7B391D904E817F9F36E6EFDCBC" ma:contentTypeVersion="54" ma:contentTypeDescription="Create a new document." ma:contentTypeScope="" ma:versionID="480fbdb005ac9d8138ae6e0512fb92b4">
  <xsd:schema xmlns:xsd="http://www.w3.org/2001/XMLSchema" xmlns:xs="http://www.w3.org/2001/XMLSchema" xmlns:p="http://schemas.microsoft.com/office/2006/metadata/properties" xmlns:ns2="b588bf57-8ba0-468c-9088-7d67b55c7039" targetNamespace="http://schemas.microsoft.com/office/2006/metadata/properties" ma:root="true" ma:fieldsID="0ea10c76e7934788d1779a4bec75b82e" ns2:_="">
    <xsd:import namespace="b588bf57-8ba0-468c-9088-7d67b55c7039"/>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88bf57-8ba0-468c-9088-7d67b55c7039"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lockPublish" ma:index="12" nillable="true" ma:displayName="Block from Publishing?" ma:default="" ma:internalName="BlockPublish" ma:readOnly="false">
      <xsd:simpleType>
        <xsd:restriction base="dms:Boolean"/>
      </xsd:simpleType>
    </xsd:element>
    <xsd:element name="BugNumber" ma:index="13" nillable="true" ma:displayName="Bug Number" ma:default="" ma:internalName="BugNumber" ma:readOnly="false">
      <xsd:simpleType>
        <xsd:restriction base="dms:Text"/>
      </xsd:simpleType>
    </xsd:element>
    <xsd:element name="CampaignTagsTaxHTField0" ma:index="15" nillable="true" ma:taxonomy="true" ma:internalName="CampaignTagsTaxHTField0" ma:taxonomyFieldName="CampaignTags" ma:displayName="Campaigns" ma:readOnly="false" ma:default="" ma:fieldId="{7a3d54fb-e176-40eb-9fcd-736f2f755639}"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6" nillable="true" ma:displayName="Client Viewer" ma:default="" ma:internalName="TPClientViewer">
      <xsd:simpleType>
        <xsd:restriction base="dms:Text"/>
      </xsd:simpleType>
    </xsd:element>
    <xsd:element name="ClipArtFilename" ma:index="17" nillable="true" ma:displayName="Clip Art Name" ma:default="" ma:internalName="ClipArtFilename" ma:readOnly="false">
      <xsd:simpleType>
        <xsd:restriction base="dms:Text"/>
      </xsd:simpleType>
    </xsd:element>
    <xsd:element name="TPCommandLine" ma:index="18" nillable="true" ma:displayName="Command Line" ma:default="" ma:internalName="TPCommandLine">
      <xsd:simpleType>
        <xsd:restriction base="dms:Text"/>
      </xsd:simpleType>
    </xsd:element>
    <xsd:element name="TPComponent" ma:index="19" nillable="true" ma:displayName="Component" ma:default="" ma:internalName="TPComponent">
      <xsd:simpleType>
        <xsd:restriction base="dms:Text"/>
      </xsd:simpleType>
    </xsd:element>
    <xsd:element name="ContentItem" ma:index="20" nillable="true" ma:displayName="Content Item" ma:default="" ma:hidden="true" ma:internalName="ContentItem" ma:readOnly="false">
      <xsd:simpleType>
        <xsd:restriction base="dms:Unknown"/>
      </xsd:simpleType>
    </xsd:element>
    <xsd:element name="CrawlForDependencies" ma:index="22" nillable="true" ma:displayName="Crawl for Dependencies?" ma:default="true" ma:internalName="CrawlForDependencies" ma:readOnly="false">
      <xsd:simpleType>
        <xsd:restriction base="dms:Boolean"/>
      </xsd:simpleType>
    </xsd:element>
    <xsd:element name="CSXHash" ma:index="25" nillable="true" ma:displayName="CSX Hash" ma:default="" ma:indexed="true" ma:internalName="CSXHash" ma:readOnly="false">
      <xsd:simpleType>
        <xsd:restriction base="dms:Text"/>
      </xsd:simpleType>
    </xsd:element>
    <xsd:element name="CSXSubmissionMarket" ma:index="26" nillable="true" ma:displayName="CSX Submission Market" ma:default="" ma:list="{F11A2EFD-B154-4910-9A6A-203D18A8C4F1}" ma:internalName="CSXSubmissionMarket" ma:readOnly="false" ma:showField="MarketName" ma:web="b588bf57-8ba0-468c-9088-7d67b55c7039">
      <xsd:simpleType>
        <xsd:restriction base="dms:Lookup"/>
      </xsd:simpleType>
    </xsd:element>
    <xsd:element name="CSXUpdate" ma:index="27" nillable="true" ma:displayName="CSX Updated?" ma:default="false" ma:internalName="CSXUpdate" ma:readOnly="false">
      <xsd:simpleType>
        <xsd:restriction base="dms:Boolean"/>
      </xsd:simpleType>
    </xsd:element>
    <xsd:element name="IntlLangReviewDate" ma:index="28" nillable="true" ma:displayName="Date to Complete Intl QA" ma:default="" ma:internalName="IntlLangReviewDate" ma:readOnly="false">
      <xsd:simpleType>
        <xsd:restriction base="dms:DateTime"/>
      </xsd:simpleType>
    </xsd:element>
    <xsd:element name="IsDeleted" ma:index="29" nillable="true" ma:displayName="Deleted?" ma:default="" ma:internalName="IsDeleted" ma:readOnly="false">
      <xsd:simpleType>
        <xsd:restriction base="dms:Boolean"/>
      </xsd:simpleType>
    </xsd:element>
    <xsd:element name="APDescription" ma:index="30" nillable="true" ma:displayName="Description" ma:default="" ma:internalName="APDescription" ma:readOnly="false">
      <xsd:simpleType>
        <xsd:restriction base="dms:Note"/>
      </xsd:simpleType>
    </xsd:element>
    <xsd:element name="DirectSourceMarket" ma:index="31" nillable="true" ma:displayName="Direct Source Market Group" ma:default="" ma:internalName="DirectSourceMarket" ma:readOnly="false">
      <xsd:simpleType>
        <xsd:restriction base="dms:Text"/>
      </xsd:simpleType>
    </xsd:element>
    <xsd:element name="Downloads" ma:index="32" nillable="true" ma:displayName="Downloads" ma:default="0" ma:hidden="true" ma:internalName="Downloads" ma:readOnly="false">
      <xsd:simpleType>
        <xsd:restriction base="dms:Unknown"/>
      </xsd:simpleType>
    </xsd:element>
    <xsd:element name="DSATActionTaken" ma:index="33"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4"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5" nillable="true" ma:displayName="Editorial Status" ma:default="" ma:internalName="EditorialStatus" ma:readOnly="false">
      <xsd:simpleType>
        <xsd:restriction base="dms:Unknown"/>
      </xsd:simpleType>
    </xsd:element>
    <xsd:element name="EditorialTags" ma:index="36" nillable="true" ma:displayName="Editorial Tags" ma:default="" ma:internalName="EditorialTags">
      <xsd:simpleType>
        <xsd:restriction base="dms:Unknown"/>
      </xsd:simpleType>
    </xsd:element>
    <xsd:element name="TPExecutable" ma:index="37" nillable="true" ma:displayName="Executable" ma:default="" ma:internalName="TPExecutable">
      <xsd:simpleType>
        <xsd:restriction base="dms:Text"/>
      </xsd:simpleType>
    </xsd:element>
    <xsd:element name="FeatureTagsTaxHTField0" ma:index="39" nillable="true" ma:taxonomy="true" ma:internalName="FeatureTagsTaxHTField0" ma:taxonomyFieldName="FeatureTags" ma:displayName="Features" ma:readOnly="false" ma:default="" ma:fieldId="{d14bbe84-e03c-4266-b7e4-58d6fdfae43a}"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0" nillable="true" ma:displayName="Friendly Name" ma:default="" ma:internalName="TPFriendlyName">
      <xsd:simpleType>
        <xsd:restriction base="dms:Text"/>
      </xsd:simpleType>
    </xsd:element>
    <xsd:element name="FriendlyTitle" ma:index="41" nillable="true" ma:displayName="Friendly Title" ma:default="" ma:description="Shorter title to be used when displaying search results" ma:internalName="FriendlyTitle" ma:readOnly="false">
      <xsd:simpleType>
        <xsd:restriction base="dms:Text"/>
      </xsd:simpleType>
    </xsd:element>
    <xsd:element name="PrimaryImageGen" ma:index="42" nillable="true" ma:displayName="Generate Images?" ma:default="true" ma:internalName="PrimaryImageGen">
      <xsd:simpleType>
        <xsd:restriction base="dms:Boolean"/>
      </xsd:simpleType>
    </xsd:element>
    <xsd:element name="HandoffToMSDN" ma:index="43" nillable="true" ma:displayName="Handoff To MSDN Date" ma:default="" ma:internalName="HandoffToMSDN" ma:readOnly="false">
      <xsd:simpleType>
        <xsd:restriction base="dms:DateTime"/>
      </xsd:simpleType>
    </xsd:element>
    <xsd:element name="InProjectListLookup" ma:index="44" nillable="true" ma:displayName="InProjectListLookup" ma:list="{3DA286C3-8253-47DF-B32E-474422912EB9}" ma:internalName="InProjectListLookup" ma:readOnly="true" ma:showField="InProjectList"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TPInstallLocation" ma:index="45" nillable="true" ma:displayName="Install Location" ma:default="" ma:internalName="TPInstallLocation">
      <xsd:simpleType>
        <xsd:restriction base="dms:Text"/>
      </xsd:simpleType>
    </xsd:element>
    <xsd:element name="InternalTagsTaxHTField0" ma:index="47" nillable="true" ma:taxonomy="true" ma:internalName="InternalTagsTaxHTField0" ma:taxonomyFieldName="InternalTags" ma:displayName="Internal Tags" ma:readOnly="false" ma:default="" ma:fieldId="{4962b61c-4fdb-46d0-9835-6aed8d86a503}"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8" nillable="true" ma:displayName="Intl Lang QA Review Required?" ma:default="" ma:internalName="IntlLangReview" ma:readOnly="false">
      <xsd:simpleType>
        <xsd:restriction base="dms:Boolean"/>
      </xsd:simpleType>
    </xsd:element>
    <xsd:element name="IntlLangReviewer" ma:index="49" nillable="true" ma:displayName="Intl Lang QA Reviewer" ma:default="" ma:internalName="IntlLangReviewer" ma:readOnly="false">
      <xsd:simpleType>
        <xsd:restriction base="dms:Text"/>
      </xsd:simpleType>
    </xsd:element>
    <xsd:element name="MarketSpecific" ma:index="50" nillable="true" ma:displayName="Is Market Specific?" ma:default="" ma:internalName="MarketSpecific" ma:readOnly="false">
      <xsd:simpleType>
        <xsd:restriction base="dms:Boolean"/>
      </xsd:simpleType>
    </xsd:element>
    <xsd:element name="LastCompleteVersionLookup" ma:index="51" nillable="true" ma:displayName="Last Complete Version Lookup" ma:default="" ma:list="{3DA286C3-8253-47DF-B32E-474422912EB9}" ma:internalName="LastCompleteVersionLookup" ma:readOnly="true" ma:showField="LastCompleteVersion"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HandOff" ma:index="52" nillable="true" ma:displayName="Last Hand-off" ma:default="" ma:internalName="LastHandOff" ma:readOnly="false">
      <xsd:simpleType>
        <xsd:restriction base="dms:DateTime"/>
      </xsd:simpleType>
    </xsd:element>
    <xsd:element name="LastModifiedDateTime" ma:index="53" nillable="true" ma:displayName="Last Modified Date" ma:default="" ma:internalName="LastModifiedDateTime" ma:readOnly="false">
      <xsd:simpleType>
        <xsd:restriction base="dms:DateTime"/>
      </xsd:simpleType>
    </xsd:element>
    <xsd:element name="LastPreviewErrorLookup" ma:index="54" nillable="true" ma:displayName="Last Preview Attempt Error" ma:default="" ma:list="{3DA286C3-8253-47DF-B32E-474422912EB9}" ma:internalName="LastPreviewErrorLookup" ma:readOnly="true" ma:showField="LastPreviewError"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reviewResultLookup" ma:index="55" nillable="true" ma:displayName="Last Preview Attempt Result" ma:default="" ma:list="{3DA286C3-8253-47DF-B32E-474422912EB9}" ma:internalName="LastPreviewResultLookup" ma:readOnly="true" ma:showField="LastPreviewResult"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6" nillable="true" ma:displayName="Last Preview Attempted On" ma:default="" ma:list="{3DA286C3-8253-47DF-B32E-474422912EB9}" ma:internalName="LastPreviewAttemptDateLookup" ma:readOnly="true" ma:showField="LastPreviewAttemptDate"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reviewedByLookup" ma:index="57" nillable="true" ma:displayName="Last Previewed By" ma:default="" ma:list="{3DA286C3-8253-47DF-B32E-474422912EB9}" ma:internalName="LastPreviewedByLookup" ma:readOnly="true" ma:showField="LastPreviewedBy"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reviewTimeLookup" ma:index="58" nillable="true" ma:displayName="Last Previewed Date" ma:default="" ma:list="{3DA286C3-8253-47DF-B32E-474422912EB9}" ma:internalName="LastPreviewTimeLookup" ma:readOnly="true" ma:showField="LastPreviewTime"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reviewVersionLookup" ma:index="59" nillable="true" ma:displayName="Last Previewed Version" ma:default="" ma:list="{3DA286C3-8253-47DF-B32E-474422912EB9}" ma:internalName="LastPreviewVersionLookup" ma:readOnly="true" ma:showField="LastPreviewVersion"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ublishErrorLookup" ma:index="60" nillable="true" ma:displayName="Last Publish Attempt Error" ma:default="" ma:list="{3DA286C3-8253-47DF-B32E-474422912EB9}" ma:internalName="LastPublishErrorLookup" ma:readOnly="true" ma:showField="LastPublishError"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ublishResultLookup" ma:index="61" nillable="true" ma:displayName="Last Publish Attempt Result" ma:default="" ma:list="{3DA286C3-8253-47DF-B32E-474422912EB9}" ma:internalName="LastPublishResultLookup" ma:readOnly="true" ma:showField="LastPublishResult"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2" nillable="true" ma:displayName="Last Publish Attempted On" ma:default="" ma:list="{3DA286C3-8253-47DF-B32E-474422912EB9}" ma:internalName="LastPublishAttemptDateLookup" ma:readOnly="true" ma:showField="LastPublishAttemptDate"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ublishedByLookup" ma:index="63" nillable="true" ma:displayName="Last Published By" ma:default="" ma:list="{3DA286C3-8253-47DF-B32E-474422912EB9}" ma:internalName="LastPublishedByLookup" ma:readOnly="true" ma:showField="LastPublishedBy"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ublishTimeLookup" ma:index="64" nillable="true" ma:displayName="Last Published Date" ma:default="" ma:list="{3DA286C3-8253-47DF-B32E-474422912EB9}" ma:internalName="LastPublishTimeLookup" ma:readOnly="true" ma:showField="LastPublishTime"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ublishVersionLookup" ma:index="65" nillable="true" ma:displayName="Last Published Version" ma:default="" ma:list="{3DA286C3-8253-47DF-B32E-474422912EB9}" ma:internalName="LastPublishVersionLookup" ma:readOnly="true" ma:showField="LastPublishVersion"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TPLaunchHelpLinkType" ma:index="66"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7" nillable="true" ma:displayName="Legacy Data" ma:default="" ma:internalName="LegacyData" ma:readOnly="false">
      <xsd:simpleType>
        <xsd:restriction base="dms:Note"/>
      </xsd:simpleType>
    </xsd:element>
    <xsd:element name="TPLaunchHelpLink" ma:index="68" nillable="true" ma:displayName="Link to Launch Help Topic" ma:default="" ma:internalName="TPLaunchHelpLink">
      <xsd:simpleType>
        <xsd:restriction base="dms:Text"/>
      </xsd:simpleType>
    </xsd:element>
    <xsd:element name="LocComments" ma:index="69" nillable="true" ma:displayName="Loc Approval Comments" ma:default="" ma:internalName="LocComments" ma:readOnly="false">
      <xsd:simpleType>
        <xsd:restriction base="dms:Note"/>
      </xsd:simpleType>
    </xsd:element>
    <xsd:element name="LocLastLocAttemptVersionLookup" ma:index="70" nillable="true" ma:displayName="Loc Last Loc Attempt Version" ma:default="" ma:list="{6B57C37B-444B-4091-86C3-AD74C650108F}" ma:internalName="LocLastLocAttemptVersionLookup" ma:readOnly="false" ma:showField="LastLocAttemptVersion" ma:web="b588bf57-8ba0-468c-9088-7d67b55c7039">
      <xsd:simpleType>
        <xsd:restriction base="dms:Lookup"/>
      </xsd:simpleType>
    </xsd:element>
    <xsd:element name="LocLastLocAttemptVersionTypeLookup" ma:index="71" nillable="true" ma:displayName="Loc Last Loc Attempt Version Type" ma:default="" ma:list="{6B57C37B-444B-4091-86C3-AD74C650108F}" ma:internalName="LocLastLocAttemptVersionTypeLookup" ma:readOnly="true" ma:showField="LastLocAttemptVersionType" ma:web="b588bf57-8ba0-468c-9088-7d67b55c7039">
      <xsd:simpleType>
        <xsd:restriction base="dms:Lookup"/>
      </xsd:simpleType>
    </xsd:element>
    <xsd:element name="LocManualTestRequired" ma:index="72" nillable="true" ma:displayName="Loc Manual Test Required" ma:default="" ma:internalName="LocManualTestRequired" ma:readOnly="false">
      <xsd:simpleType>
        <xsd:restriction base="dms:Boolean"/>
      </xsd:simpleType>
    </xsd:element>
    <xsd:element name="LocMarketGroupTiers2" ma:index="73" nillable="true" ma:displayName="Loc Market Group Tiers" ma:internalName="LocMarketGroupTiers2" ma:readOnly="false">
      <xsd:simpleType>
        <xsd:restriction base="dms:Unknown"/>
      </xsd:simpleType>
    </xsd:element>
    <xsd:element name="LocNewPublishedVersionLookup" ma:index="74" nillable="true" ma:displayName="Loc New Published Version Lookup" ma:default="" ma:list="{6B57C37B-444B-4091-86C3-AD74C650108F}" ma:internalName="LocNewPublishedVersionLookup" ma:readOnly="true" ma:showField="NewPublishedVersion" ma:web="b588bf57-8ba0-468c-9088-7d67b55c7039">
      <xsd:simpleType>
        <xsd:restriction base="dms:Lookup"/>
      </xsd:simpleType>
    </xsd:element>
    <xsd:element name="LocOverallHandbackStatusLookup" ma:index="75" nillable="true" ma:displayName="Loc Overall Handback Status" ma:default="" ma:list="{6B57C37B-444B-4091-86C3-AD74C650108F}" ma:internalName="LocOverallHandbackStatusLookup" ma:readOnly="true" ma:showField="OverallHandbackStatus" ma:web="b588bf57-8ba0-468c-9088-7d67b55c7039">
      <xsd:simpleType>
        <xsd:restriction base="dms:Lookup"/>
      </xsd:simpleType>
    </xsd:element>
    <xsd:element name="LocOverallLocStatusLookup" ma:index="76" nillable="true" ma:displayName="Loc Overall Localize Status" ma:default="" ma:list="{6B57C37B-444B-4091-86C3-AD74C650108F}" ma:internalName="LocOverallLocStatusLookup" ma:readOnly="true" ma:showField="OverallLocStatus" ma:web="b588bf57-8ba0-468c-9088-7d67b55c7039">
      <xsd:simpleType>
        <xsd:restriction base="dms:Lookup"/>
      </xsd:simpleType>
    </xsd:element>
    <xsd:element name="LocOverallPreviewStatusLookup" ma:index="77" nillable="true" ma:displayName="Loc Overall Preview Status" ma:default="" ma:list="{6B57C37B-444B-4091-86C3-AD74C650108F}" ma:internalName="LocOverallPreviewStatusLookup" ma:readOnly="true" ma:showField="OverallPreviewStatus" ma:web="b588bf57-8ba0-468c-9088-7d67b55c7039">
      <xsd:simpleType>
        <xsd:restriction base="dms:Lookup"/>
      </xsd:simpleType>
    </xsd:element>
    <xsd:element name="LocOverallPublishStatusLookup" ma:index="78" nillable="true" ma:displayName="Loc Overall Publish Status" ma:default="" ma:list="{6B57C37B-444B-4091-86C3-AD74C650108F}" ma:internalName="LocOverallPublishStatusLookup" ma:readOnly="true" ma:showField="OverallPublishStatus" ma:web="b588bf57-8ba0-468c-9088-7d67b55c7039">
      <xsd:simpleType>
        <xsd:restriction base="dms:Lookup"/>
      </xsd:simpleType>
    </xsd:element>
    <xsd:element name="IntlLocPriority" ma:index="79" nillable="true" ma:displayName="Loc Priority" ma:default="" ma:internalName="IntlLocPriority" ma:readOnly="false">
      <xsd:simpleType>
        <xsd:restriction base="dms:Unknown"/>
      </xsd:simpleType>
    </xsd:element>
    <xsd:element name="LocProcessedForHandoffsLookup" ma:index="80" nillable="true" ma:displayName="Loc Processed For Handoffs" ma:default="" ma:list="{6B57C37B-444B-4091-86C3-AD74C650108F}" ma:internalName="LocProcessedForHandoffsLookup" ma:readOnly="true" ma:showField="ProcessedForHandoffs" ma:web="b588bf57-8ba0-468c-9088-7d67b55c7039">
      <xsd:simpleType>
        <xsd:restriction base="dms:Lookup"/>
      </xsd:simpleType>
    </xsd:element>
    <xsd:element name="LocProcessedForMarketsLookup" ma:index="81" nillable="true" ma:displayName="Loc Processed For Markets" ma:default="" ma:list="{6B57C37B-444B-4091-86C3-AD74C650108F}" ma:internalName="LocProcessedForMarketsLookup" ma:readOnly="true" ma:showField="ProcessedForMarkets" ma:web="b588bf57-8ba0-468c-9088-7d67b55c7039">
      <xsd:simpleType>
        <xsd:restriction base="dms:Lookup"/>
      </xsd:simpleType>
    </xsd:element>
    <xsd:element name="LocPublishedDependentAssetsLookup" ma:index="82" nillable="true" ma:displayName="Loc Published Dependent Assets" ma:default="" ma:list="{6B57C37B-444B-4091-86C3-AD74C650108F}" ma:internalName="LocPublishedDependentAssetsLookup" ma:readOnly="true" ma:showField="PublishedDependentAssets" ma:web="b588bf57-8ba0-468c-9088-7d67b55c7039">
      <xsd:simpleType>
        <xsd:restriction base="dms:Lookup"/>
      </xsd:simpleType>
    </xsd:element>
    <xsd:element name="LocPublishedLinkedAssetsLookup" ma:index="83" nillable="true" ma:displayName="Loc Published Linked Assets" ma:default="" ma:list="{6B57C37B-444B-4091-86C3-AD74C650108F}" ma:internalName="LocPublishedLinkedAssetsLookup" ma:readOnly="true" ma:showField="PublishedLinkedAssets" ma:web="b588bf57-8ba0-468c-9088-7d67b55c7039">
      <xsd:simpleType>
        <xsd:restriction base="dms:Lookup"/>
      </xsd:simpleType>
    </xsd:element>
    <xsd:element name="LocRecommendedHandoff" ma:index="84" nillable="true" ma:displayName="Loc Recommended Handoff" ma:default="" ma:indexed="true" ma:internalName="LocRecommendedHandoff" ma:readOnly="false">
      <xsd:simpleType>
        <xsd:restriction base="dms:Text"/>
      </xsd:simpleType>
    </xsd:element>
    <xsd:element name="LocalizationTagsTaxHTField0" ma:index="86" nillable="true" ma:taxonomy="true" ma:internalName="LocalizationTagsTaxHTField0" ma:taxonomyFieldName="LocalizationTags" ma:displayName="Localization Tags" ma:readOnly="false" ma:default="" ma:fieldId="{4369e605-1431-4f9e-a604-c7d16fa1a712}"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7" nillable="true" ma:displayName="Machine Translated" ma:default="" ma:internalName="MachineTranslated" ma:readOnly="false">
      <xsd:simpleType>
        <xsd:restriction base="dms:Boolean"/>
      </xsd:simpleType>
    </xsd:element>
    <xsd:element name="Manager" ma:index="88" nillable="true" ma:displayName="Manager" ma:hidden="true" ma:internalName="Manager" ma:readOnly="false">
      <xsd:simpleType>
        <xsd:restriction base="dms:Text"/>
      </xsd:simpleType>
    </xsd:element>
    <xsd:element name="Markets" ma:index="89" nillable="true" ma:displayName="Markets" ma:default="" ma:description="Leave blank to show in all markets" ma:list="{F11A2EFD-B154-4910-9A6A-203D18A8C4F1}" ma:internalName="Markets" ma:readOnly="false" ma:showField="MarketName"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Milestone" ma:index="90" nillable="true" ma:displayName="Milestone" ma:default="" ma:internalName="Milestone" ma:readOnly="false">
      <xsd:simpleType>
        <xsd:restriction base="dms:Unknown"/>
      </xsd:simpleType>
    </xsd:element>
    <xsd:element name="TPNamespace" ma:index="93" nillable="true" ma:displayName="Namespace" ma:default="" ma:internalName="TPNamespace">
      <xsd:simpleType>
        <xsd:restriction base="dms:Text"/>
      </xsd:simpleType>
    </xsd:element>
    <xsd:element name="NumericId" ma:index="94" nillable="true" ma:displayName="Numeric ID" ma:default="" ma:indexed="true" ma:internalName="NumericId" ma:readOnly="false">
      <xsd:simpleType>
        <xsd:restriction base="dms:Number"/>
      </xsd:simpleType>
    </xsd:element>
    <xsd:element name="NumOfRatingsLookup" ma:index="95" nillable="true" ma:displayName="NumOfRatings" ma:default="" ma:list="{3DA286C3-8253-47DF-B32E-474422912EB9}" ma:internalName="NumOfRatingsLookup" ma:readOnly="true" ma:showField="NumOfRatings"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OOCacheId" ma:index="96" nillable="true" ma:displayName="OOCacheId" ma:internalName="OOCacheId" ma:readOnly="false">
      <xsd:simpleType>
        <xsd:restriction base="dms:Text"/>
      </xsd:simpleType>
    </xsd:element>
    <xsd:element name="OpenTemplate" ma:index="97" nillable="true" ma:displayName="Open Template" ma:default="true" ma:internalName="OpenTemplate">
      <xsd:simpleType>
        <xsd:restriction base="dms:Boolean"/>
      </xsd:simpleType>
    </xsd:element>
    <xsd:element name="OriginAsset" ma:index="98" nillable="true" ma:displayName="Origin Asset" ma:default="" ma:internalName="OriginAsset" ma:readOnly="false">
      <xsd:simpleType>
        <xsd:restriction base="dms:Text"/>
      </xsd:simpleType>
    </xsd:element>
    <xsd:element name="OriginalRelease" ma:index="99"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0" nillable="true" ma:displayName="Original Source Market Group" ma:default="" ma:internalName="OriginalSourceMarket" ma:readOnly="false">
      <xsd:simpleType>
        <xsd:restriction base="dms:Text"/>
      </xsd:simpleType>
    </xsd:element>
    <xsd:element name="OutputCachingOn" ma:index="101" nillable="true" ma:displayName="Output Caching" ma:default="true" ma:hidden="true" ma:internalName="OutputCachingOn" ma:readOnly="false">
      <xsd:simpleType>
        <xsd:restriction base="dms:Boolean"/>
      </xsd:simpleType>
    </xsd:element>
    <xsd:element name="ParentAssetId" ma:index="102" nillable="true" ma:displayName="Parent Asset Id" ma:default="" ma:internalName="ParentAssetId" ma:readOnly="false">
      <xsd:simpleType>
        <xsd:restriction base="dms:Text"/>
      </xsd:simpleType>
    </xsd:element>
    <xsd:element name="PlannedPubDate" ma:index="103" nillable="true" ma:displayName="Planned Publish Date" ma:default="" ma:indexed="true" ma:internalName="PlannedPubDate" ma:readOnly="false">
      <xsd:simpleType>
        <xsd:restriction base="dms:DateTime"/>
      </xsd:simpleType>
    </xsd:element>
    <xsd:element name="PolicheckWords" ma:index="104" nillable="true" ma:displayName="Policheck Words" ma:default="" ma:internalName="PolicheckWords" ma:readOnly="false">
      <xsd:simpleType>
        <xsd:restriction base="dms:Text"/>
      </xsd:simpleType>
    </xsd:element>
    <xsd:element name="BusinessGroup" ma:index="105" nillable="true" ma:displayName="Product Division Owner" ma:default="" ma:internalName="BusinessGroup" ma:readOnly="false">
      <xsd:simpleType>
        <xsd:restriction base="dms:Unknown"/>
      </xsd:simpleType>
    </xsd:element>
    <xsd:element name="UAProjectedTotalWords" ma:index="106" nillable="true" ma:displayName="Projected Word Count" ma:default="" ma:internalName="UAProjectedTotalWords" ma:readOnly="false">
      <xsd:simpleType>
        <xsd:restriction base="dms:Unknown"/>
      </xsd:simpleType>
    </xsd:element>
    <xsd:element name="Provider" ma:index="107" nillable="true" ma:displayName="Provider" ma:default="" ma:internalName="Provider" ma:readOnly="false">
      <xsd:simpleType>
        <xsd:restriction base="dms:Unknown"/>
      </xsd:simpleType>
    </xsd:element>
    <xsd:element name="Providers" ma:index="108" nillable="true" ma:displayName="Providers" ma:default="" ma:internalName="Providers">
      <xsd:simpleType>
        <xsd:restriction base="dms:Unknown"/>
      </xsd:simpleType>
    </xsd:element>
    <xsd:element name="PublishStatusLookup" ma:index="109" nillable="true" ma:displayName="Publish Status" ma:default="" ma:list="{3DA286C3-8253-47DF-B32E-474422912EB9}" ma:internalName="PublishStatusLookup" ma:readOnly="false" ma:showField="PublishStatus"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PublishTargets" ma:index="110" nillable="true" ma:displayName="Publish Target" ma:default="OfficeOnlineVNext" ma:internalName="PublishTargets" ma:readOnly="false">
      <xsd:simpleType>
        <xsd:restriction base="dms:Unknown"/>
      </xsd:simpleType>
    </xsd:element>
    <xsd:element name="RecommendationsModifier" ma:index="111" nillable="true" ma:displayName="Recommendations Modifier" ma:default="" ma:internalName="RecommendationsModifier" ma:readOnly="false">
      <xsd:simpleType>
        <xsd:restriction base="dms:Number"/>
      </xsd:simpleType>
    </xsd:element>
    <xsd:element name="ArtSampleDocs" ma:index="112" nillable="true" ma:displayName="Sample Docs" ma:default="" ma:hidden="true" ma:internalName="ArtSampleDocs" ma:readOnly="false">
      <xsd:simpleType>
        <xsd:restriction base="dms:Text"/>
      </xsd:simpleType>
    </xsd:element>
    <xsd:element name="ScenarioTagsTaxHTField0" ma:index="114" nillable="true" ma:taxonomy="true" ma:internalName="ScenarioTagsTaxHTField0" ma:taxonomyFieldName="ScenarioTags" ma:displayName="Scenarios" ma:readOnly="false" ma:default="" ma:fieldId="{b2e536f2-3e7b-4689-bd5c-6d869e5e38fb}"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6"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7" nillable="true" ma:displayName="Source Title" ma:default="" ma:indexed="true" ma:internalName="SourceTitle" ma:readOnly="false">
      <xsd:simpleType>
        <xsd:restriction base="dms:Text"/>
      </xsd:simpleType>
    </xsd:element>
    <xsd:element name="CSXSubmissionDate" ma:index="118" nillable="true" ma:displayName="Submission Date" ma:default="" ma:internalName="CSXSubmissionDate" ma:readOnly="false">
      <xsd:simpleType>
        <xsd:restriction base="dms:DateTime"/>
      </xsd:simpleType>
    </xsd:element>
    <xsd:element name="SubmitterId" ma:index="119" nillable="true" ma:displayName="Submitter ID" ma:default="" ma:internalName="SubmitterId" ma:readOnly="false">
      <xsd:simpleType>
        <xsd:restriction base="dms:Text"/>
      </xsd:simpleType>
    </xsd:element>
    <xsd:element name="TaxCatchAll" ma:index="120" nillable="true" ma:displayName="Taxonomy Catch All Column" ma:hidden="true" ma:list="{083571ef-0dda-4d55-a857-683ecd66090e}" ma:internalName="TaxCatchAll" ma:showField="CatchAllData"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TaxCatchAllLabel" ma:index="121" nillable="true" ma:displayName="Taxonomy Catch All Column1" ma:hidden="true" ma:list="{083571ef-0dda-4d55-a857-683ecd66090e}" ma:internalName="TaxCatchAllLabel" ma:readOnly="true" ma:showField="CatchAllDataLabel"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TemplateStatus" ma:index="122" nillable="true" ma:displayName="Template Status" ma:default="" ma:internalName="TemplateStatus">
      <xsd:simpleType>
        <xsd:restriction base="dms:Unknown"/>
      </xsd:simpleType>
    </xsd:element>
    <xsd:element name="TemplateTemplateType" ma:index="123" nillable="true" ma:displayName="Template Type" ma:default="" ma:internalName="TemplateTemplateType">
      <xsd:simpleType>
        <xsd:restriction base="dms:Unknown"/>
      </xsd:simpleType>
    </xsd:element>
    <xsd:element name="ThumbnailAssetId" ma:index="124" nillable="true" ma:displayName="Thumbnail Image Asset" ma:default="" ma:internalName="ThumbnailAssetId" ma:readOnly="false">
      <xsd:simpleType>
        <xsd:restriction base="dms:Text"/>
      </xsd:simpleType>
    </xsd:element>
    <xsd:element name="TimesCloned" ma:index="125" nillable="true" ma:displayName="Times Cloned" ma:default="" ma:internalName="TimesCloned" ma:readOnly="false">
      <xsd:simpleType>
        <xsd:restriction base="dms:Number"/>
      </xsd:simpleType>
    </xsd:element>
    <xsd:element name="TrustLevel" ma:index="127" nillable="true" ma:displayName="Trust Level" ma:default="1 Microsoft Managed Content" ma:internalName="TrustLevel" ma:readOnly="false">
      <xsd:simpleType>
        <xsd:restriction base="dms:Unknown"/>
      </xsd:simpleType>
    </xsd:element>
    <xsd:element name="UALocComments" ma:index="128" nillable="true" ma:displayName="UA Loc Comments" ma:default="" ma:internalName="UALocComments" ma:readOnly="false">
      <xsd:simpleType>
        <xsd:restriction base="dms:Note"/>
      </xsd:simpleType>
    </xsd:element>
    <xsd:element name="UALocRecommendation" ma:index="129"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0" nillable="true" ma:displayName="UA Notes" ma:default="" ma:internalName="UANotes" ma:readOnly="false">
      <xsd:simpleType>
        <xsd:restriction base="dms:Note"/>
      </xsd:simpleType>
    </xsd:element>
    <xsd:element name="TPAppVersion" ma:index="131" nillable="true" ma:displayName="Version" ma:default="" ma:internalName="TPAppVersion">
      <xsd:simpleType>
        <xsd:restriction base="dms:Text"/>
      </xsd:simpleType>
    </xsd:element>
    <xsd:element name="VoteCount" ma:index="132"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2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F8EBEB-A534-49D6-8165-FB550DA57061}">
  <ds:schemaRefs>
    <ds:schemaRef ds:uri="http://schemas.microsoft.com/office/2006/metadata/properties"/>
    <ds:schemaRef ds:uri="http://schemas.microsoft.com/office/infopath/2007/PartnerControls"/>
    <ds:schemaRef ds:uri="b588bf57-8ba0-468c-9088-7d67b55c7039"/>
  </ds:schemaRefs>
</ds:datastoreItem>
</file>

<file path=customXml/itemProps2.xml><?xml version="1.0" encoding="utf-8"?>
<ds:datastoreItem xmlns:ds="http://schemas.openxmlformats.org/officeDocument/2006/customXml" ds:itemID="{25C3A19E-850E-4592-8F4E-B822957E29FF}">
  <ds:schemaRefs>
    <ds:schemaRef ds:uri="http://schemas.microsoft.com/sharepoint/v3/contenttype/forms"/>
  </ds:schemaRefs>
</ds:datastoreItem>
</file>

<file path=customXml/itemProps3.xml><?xml version="1.0" encoding="utf-8"?>
<ds:datastoreItem xmlns:ds="http://schemas.openxmlformats.org/officeDocument/2006/customXml" ds:itemID="{B28CE4B3-410B-406E-B8E5-62F0F3A1F2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88bf57-8ba0-468c-9088-7d67b55c70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μπλε</Template>
  <TotalTime>0</TotalTime>
  <Words>3839</Words>
  <Application>Microsoft Office PowerPoint</Application>
  <PresentationFormat>Προβολή στην οθόνη (4:3)</PresentationFormat>
  <Paragraphs>210</Paragraphs>
  <Slides>20</Slides>
  <Notes>20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20</vt:i4>
      </vt:variant>
    </vt:vector>
  </HeadingPairs>
  <TitlesOfParts>
    <vt:vector size="22" baseType="lpstr">
      <vt:lpstr>PowerPoint μπλε</vt:lpstr>
      <vt:lpstr>Εξίσωση</vt:lpstr>
      <vt:lpstr>Περινομή</vt:lpstr>
      <vt:lpstr>Συμπληρωματική εργασία</vt:lpstr>
      <vt:lpstr>3. Περιεχόμενα διαφανειών</vt:lpstr>
      <vt:lpstr>4. Ορισμοί</vt:lpstr>
      <vt:lpstr>5. Περιδομή και περινομή</vt:lpstr>
      <vt:lpstr>6. Αγοραία περινομή</vt:lpstr>
      <vt:lpstr>7. Βασική προσέγγιση</vt:lpstr>
      <vt:lpstr>8. Τμηματοποίηση</vt:lpstr>
      <vt:lpstr>9. Εκτίμηση</vt:lpstr>
      <vt:lpstr>10. Καπιταλιστική περινομή</vt:lpstr>
      <vt:lpstr>11. Σοσιαλιστική περινομή</vt:lpstr>
      <vt:lpstr>12. Ανάλυση καπιταλιστικής περινομής</vt:lpstr>
      <vt:lpstr>13. Καπιταλιστική κερδοφορία </vt:lpstr>
      <vt:lpstr>14. Κοινωνική αναλογία</vt:lpstr>
      <vt:lpstr>15. Σοσιαλιστική συμπεριφορά</vt:lpstr>
      <vt:lpstr>16. Κλαδική περινομή</vt:lpstr>
      <vt:lpstr>17. Καπιταλισμός</vt:lpstr>
      <vt:lpstr>18. Σοσιαλισμός</vt:lpstr>
      <vt:lpstr>19. Γεωνία</vt:lpstr>
      <vt:lpstr>20. Ευχαριστίες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Στρατόγραμμα</dc:title>
  <dc:subject>(Marketing)</dc:subject>
  <dc:creator/>
  <cp:keywords>Στρατόγραμμα | Marketing</cp:keywords>
  <dc:description>Προσωπική προσέγγιση του στρατογράμματος (marketing) και προσαρμογή του εκπαιδευτικού υλικού "πωλητής λιανικής πωλήσεως", στα πλαίσια του προγράμματος "ΚΑΤΑΡΤΙΣΗ ΚΑΙ ΠΙΣΤΟΠΟΙΗΣΗ ΑΝΕΡΓΩΝ 29 - 64 ΕΤΩΝ, ΣΕ ΚΛΑΔΟΥΣ ΑΙΧΜΗΣ".</dc:description>
  <cp:lastModifiedBy/>
  <cp:revision>1</cp:revision>
  <dcterms:created xsi:type="dcterms:W3CDTF">2017-06-21T15:50:42Z</dcterms:created>
  <dcterms:modified xsi:type="dcterms:W3CDTF">2017-06-30T22:51:22Z</dcterms:modified>
  <cp:category>Εργασία</cp:category>
  <cp:contentStatus>Υπό συγγραφή</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0x010100FE6B03208763A44EB64B9FC8A84B4CC804005E48DE7B391D904E817F9F36E6EFDCBC</vt:lpwstr>
  </property>
  <property fmtid="{D5CDD505-2E9C-101B-9397-08002B2CF9AE}" pid="3" name="ImageGenCounter">
    <vt:i4>0</vt:i4>
  </property>
  <property fmtid="{D5CDD505-2E9C-101B-9397-08002B2CF9AE}" pid="4" name="ViolationReportStatus">
    <vt:lpwstr>None</vt:lpwstr>
  </property>
  <property fmtid="{D5CDD505-2E9C-101B-9397-08002B2CF9AE}" pid="5" name="ImageGenStatus">
    <vt:i4>0</vt:i4>
  </property>
  <property fmtid="{D5CDD505-2E9C-101B-9397-08002B2CF9AE}" pid="6" name="Applications">
    <vt:lpwstr>53;#PowerPoint 12;#67;#Template 12;#427;#Template 14;#484;#PowerPoint - Design Templt 14;#407;#PowerPoint 14;#55;#PowerPoint - Design Templt 12</vt:lpwstr>
  </property>
  <property fmtid="{D5CDD505-2E9C-101B-9397-08002B2CF9AE}" pid="7" name="PolicheckCounter">
    <vt:i4>0</vt:i4>
  </property>
  <property fmtid="{D5CDD505-2E9C-101B-9397-08002B2CF9AE}" pid="8" name="PolicheckStatus">
    <vt:i4>0</vt:i4>
  </property>
  <property fmtid="{D5CDD505-2E9C-101B-9397-08002B2CF9AE}" pid="9" name="APTrustLevel">
    <vt:r8>0</vt:r8>
  </property>
  <property fmtid="{D5CDD505-2E9C-101B-9397-08002B2CF9AE}" pid="10" name="Order">
    <vt:r8>12529700</vt:r8>
  </property>
</Properties>
</file>